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Baloo Bhaijaan" charset="1" panose="03080902040302020200"/>
      <p:regular r:id="rId30"/>
    </p:embeddedFont>
    <p:embeddedFont>
      <p:font typeface="Sniglet" charset="1" panose="04070505030100020000"/>
      <p:regular r:id="rId31"/>
    </p:embeddedFont>
    <p:embeddedFont>
      <p:font typeface="Poppins Semi-Bold" charset="1" panose="00000700000000000000"/>
      <p:regular r:id="rId32"/>
    </p:embeddedFont>
    <p:embeddedFont>
      <p:font typeface="Poppins Bold" charset="1" panose="00000800000000000000"/>
      <p:regular r:id="rId33"/>
    </p:embeddedFont>
    <p:embeddedFont>
      <p:font typeface="Poppins" charset="1" panose="00000500000000000000"/>
      <p:regular r:id="rId34"/>
    </p:embeddedFont>
    <p:embeddedFont>
      <p:font typeface="Canva Sans Bold" charset="1" panose="020B0803030501040103"/>
      <p:regular r:id="rId35"/>
    </p:embeddedFont>
    <p:embeddedFont>
      <p:font typeface="Canva Sans" charset="1" panose="020B0503030501040103"/>
      <p:regular r:id="rId36"/>
    </p:embeddedFont>
    <p:embeddedFont>
      <p:font typeface="Poppins Semi-Bold Italics" charset="1" panose="000007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54.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https://app.powerbi.com/reportEmbed?reportId=0d10d86c-9358-4478-96d4-e6226e1ec226&amp;autoAuth=true&amp;ctid=42d20f55-f787-4741-aee9-b0153477840c" TargetMode="External" Type="http://schemas.openxmlformats.org/officeDocument/2006/relationships/hyperlink"/><Relationship Id="rId6" Target="../media/image4.png" Type="http://schemas.openxmlformats.org/officeDocument/2006/relationships/image"/><Relationship Id="rId7" Target="../media/image5.svg" Type="http://schemas.openxmlformats.org/officeDocument/2006/relationships/image"/><Relationship Id="rId8" Target="../media/image5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13" Target="../media/image73.png" Type="http://schemas.openxmlformats.org/officeDocument/2006/relationships/image"/><Relationship Id="rId14" Target="../media/image74.svg" Type="http://schemas.openxmlformats.org/officeDocument/2006/relationships/image"/><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pn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jpe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gif" Type="http://schemas.openxmlformats.org/officeDocument/2006/relationships/image"/><Relationship Id="rId11" Target="../media/image81.gif" Type="http://schemas.openxmlformats.org/officeDocument/2006/relationships/image"/><Relationship Id="rId12" Target="../media/image82.gif" Type="http://schemas.openxmlformats.org/officeDocument/2006/relationships/image"/><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 Id="rId9" Target="../media/image7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3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16" Target="../media/image49.png" Type="http://schemas.openxmlformats.org/officeDocument/2006/relationships/image"/><Relationship Id="rId17" Target="../media/image50.svg" Type="http://schemas.openxmlformats.org/officeDocument/2006/relationships/image"/><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3468493" y="821691"/>
            <a:ext cx="11680566" cy="8643619"/>
          </a:xfrm>
          <a:custGeom>
            <a:avLst/>
            <a:gdLst/>
            <a:ahLst/>
            <a:cxnLst/>
            <a:rect r="r" b="b" t="t" l="l"/>
            <a:pathLst>
              <a:path h="8643619" w="11680566">
                <a:moveTo>
                  <a:pt x="0" y="0"/>
                </a:moveTo>
                <a:lnTo>
                  <a:pt x="11680566" y="0"/>
                </a:lnTo>
                <a:lnTo>
                  <a:pt x="11680566" y="8643618"/>
                </a:lnTo>
                <a:lnTo>
                  <a:pt x="0" y="8643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580427" y="4021532"/>
            <a:ext cx="9456699" cy="3518975"/>
          </a:xfrm>
          <a:prstGeom prst="rect">
            <a:avLst/>
          </a:prstGeom>
        </p:spPr>
        <p:txBody>
          <a:bodyPr anchor="t" rtlCol="false" tIns="0" lIns="0" bIns="0" rIns="0">
            <a:spAutoFit/>
          </a:bodyPr>
          <a:lstStyle/>
          <a:p>
            <a:pPr algn="ctr">
              <a:lnSpc>
                <a:spcPts val="13003"/>
              </a:lnSpc>
            </a:pPr>
            <a:r>
              <a:rPr lang="en-US" sz="16888">
                <a:solidFill>
                  <a:srgbClr val="E17E3F"/>
                </a:solidFill>
                <a:latin typeface="Baloo Bhaijaan"/>
              </a:rPr>
              <a:t>GROUP PROJECT</a:t>
            </a:r>
          </a:p>
        </p:txBody>
      </p:sp>
      <p:sp>
        <p:nvSpPr>
          <p:cNvPr name="Freeform 5" id="5"/>
          <p:cNvSpPr/>
          <p:nvPr/>
        </p:nvSpPr>
        <p:spPr>
          <a:xfrm flipH="false" flipV="false" rot="0">
            <a:off x="12656664" y="6505098"/>
            <a:ext cx="837817" cy="831724"/>
          </a:xfrm>
          <a:custGeom>
            <a:avLst/>
            <a:gdLst/>
            <a:ahLst/>
            <a:cxnLst/>
            <a:rect r="r" b="b" t="t" l="l"/>
            <a:pathLst>
              <a:path h="831724" w="837817">
                <a:moveTo>
                  <a:pt x="0" y="0"/>
                </a:moveTo>
                <a:lnTo>
                  <a:pt x="837817" y="0"/>
                </a:lnTo>
                <a:lnTo>
                  <a:pt x="837817" y="831724"/>
                </a:lnTo>
                <a:lnTo>
                  <a:pt x="0" y="831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187000" y="2664181"/>
            <a:ext cx="1951817" cy="1955372"/>
          </a:xfrm>
          <a:custGeom>
            <a:avLst/>
            <a:gdLst/>
            <a:ahLst/>
            <a:cxnLst/>
            <a:rect r="r" b="b" t="t" l="l"/>
            <a:pathLst>
              <a:path h="1955372" w="1951817">
                <a:moveTo>
                  <a:pt x="0" y="0"/>
                </a:moveTo>
                <a:lnTo>
                  <a:pt x="1951817" y="0"/>
                </a:lnTo>
                <a:lnTo>
                  <a:pt x="1951817" y="1955372"/>
                </a:lnTo>
                <a:lnTo>
                  <a:pt x="0" y="19553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982205" y="8807348"/>
            <a:ext cx="5277095" cy="901904"/>
          </a:xfrm>
          <a:custGeom>
            <a:avLst/>
            <a:gdLst/>
            <a:ahLst/>
            <a:cxnLst/>
            <a:rect r="r" b="b" t="t" l="l"/>
            <a:pathLst>
              <a:path h="901904" w="5277095">
                <a:moveTo>
                  <a:pt x="0" y="0"/>
                </a:moveTo>
                <a:lnTo>
                  <a:pt x="5277095" y="0"/>
                </a:lnTo>
                <a:lnTo>
                  <a:pt x="5277095" y="901904"/>
                </a:lnTo>
                <a:lnTo>
                  <a:pt x="0" y="9019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620752" y="1878539"/>
            <a:ext cx="2137774" cy="1232135"/>
          </a:xfrm>
          <a:custGeom>
            <a:avLst/>
            <a:gdLst/>
            <a:ahLst/>
            <a:cxnLst/>
            <a:rect r="r" b="b" t="t" l="l"/>
            <a:pathLst>
              <a:path h="1232135" w="2137774">
                <a:moveTo>
                  <a:pt x="0" y="0"/>
                </a:moveTo>
                <a:lnTo>
                  <a:pt x="2137774" y="0"/>
                </a:lnTo>
                <a:lnTo>
                  <a:pt x="2137774" y="1232135"/>
                </a:lnTo>
                <a:lnTo>
                  <a:pt x="0" y="123213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185814" y="7244296"/>
            <a:ext cx="1853528" cy="2089018"/>
          </a:xfrm>
          <a:custGeom>
            <a:avLst/>
            <a:gdLst/>
            <a:ahLst/>
            <a:cxnLst/>
            <a:rect r="r" b="b" t="t" l="l"/>
            <a:pathLst>
              <a:path h="2089018" w="1853528">
                <a:moveTo>
                  <a:pt x="0" y="0"/>
                </a:moveTo>
                <a:lnTo>
                  <a:pt x="1853528" y="0"/>
                </a:lnTo>
                <a:lnTo>
                  <a:pt x="1853528" y="2089018"/>
                </a:lnTo>
                <a:lnTo>
                  <a:pt x="0" y="20890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7283978" y="7492881"/>
            <a:ext cx="3720044" cy="449258"/>
          </a:xfrm>
          <a:prstGeom prst="rect">
            <a:avLst/>
          </a:prstGeom>
        </p:spPr>
        <p:txBody>
          <a:bodyPr anchor="t" rtlCol="false" tIns="0" lIns="0" bIns="0" rIns="0">
            <a:spAutoFit/>
          </a:bodyPr>
          <a:lstStyle/>
          <a:p>
            <a:pPr algn="ctr">
              <a:lnSpc>
                <a:spcPts val="3768"/>
              </a:lnSpc>
              <a:spcBef>
                <a:spcPct val="0"/>
              </a:spcBef>
            </a:pPr>
            <a:r>
              <a:rPr lang="en-US" sz="2691">
                <a:solidFill>
                  <a:srgbClr val="E17E3F"/>
                </a:solidFill>
                <a:latin typeface="Baloo Bhaijaan"/>
              </a:rPr>
              <a:t>BY GROUP 3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01458" y="4886945"/>
            <a:ext cx="16039620" cy="3342726"/>
          </a:xfrm>
          <a:custGeom>
            <a:avLst/>
            <a:gdLst/>
            <a:ahLst/>
            <a:cxnLst/>
            <a:rect r="r" b="b" t="t" l="l"/>
            <a:pathLst>
              <a:path h="3342726" w="16039620">
                <a:moveTo>
                  <a:pt x="0" y="0"/>
                </a:moveTo>
                <a:lnTo>
                  <a:pt x="16039620" y="0"/>
                </a:lnTo>
                <a:lnTo>
                  <a:pt x="16039620" y="3342726"/>
                </a:lnTo>
                <a:lnTo>
                  <a:pt x="0" y="3342726"/>
                </a:lnTo>
                <a:lnTo>
                  <a:pt x="0" y="0"/>
                </a:lnTo>
                <a:close/>
              </a:path>
            </a:pathLst>
          </a:custGeom>
          <a:blipFill>
            <a:blip r:embed="rId7"/>
            <a:stretch>
              <a:fillRect l="0" t="0" r="0" b="0"/>
            </a:stretch>
          </a:blipFill>
        </p:spPr>
      </p:sp>
      <p:sp>
        <p:nvSpPr>
          <p:cNvPr name="TextBox 6" id="6"/>
          <p:cNvSpPr txBox="true"/>
          <p:nvPr/>
        </p:nvSpPr>
        <p:spPr>
          <a:xfrm rot="0">
            <a:off x="1028700" y="1633205"/>
            <a:ext cx="8476083" cy="3253740"/>
          </a:xfrm>
          <a:prstGeom prst="rect">
            <a:avLst/>
          </a:prstGeom>
        </p:spPr>
        <p:txBody>
          <a:bodyPr anchor="t" rtlCol="false" tIns="0" lIns="0" bIns="0" rIns="0">
            <a:spAutoFit/>
          </a:bodyPr>
          <a:lstStyle/>
          <a:p>
            <a:pPr algn="l">
              <a:lnSpc>
                <a:spcPts val="10080"/>
              </a:lnSpc>
            </a:pPr>
            <a:r>
              <a:rPr lang="en-US" sz="7200">
                <a:solidFill>
                  <a:srgbClr val="41B8D5"/>
                </a:solidFill>
                <a:latin typeface="Poppins Bold"/>
              </a:rPr>
              <a:t>Final Result of Table Admission</a:t>
            </a:r>
          </a:p>
          <a:p>
            <a:pPr algn="l">
              <a:lnSpc>
                <a:spcPts val="5040"/>
              </a:lnSpc>
              <a:spcBef>
                <a:spcPct val="0"/>
              </a:spcBef>
            </a:pPr>
          </a:p>
        </p:txBody>
      </p:sp>
      <p:sp>
        <p:nvSpPr>
          <p:cNvPr name="TextBox 7" id="7"/>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ENGINEER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617225" y="361950"/>
            <a:ext cx="10260860" cy="991466"/>
          </a:xfrm>
          <a:prstGeom prst="rect">
            <a:avLst/>
          </a:prstGeom>
        </p:spPr>
        <p:txBody>
          <a:bodyPr anchor="t" rtlCol="false" tIns="0" lIns="0" bIns="0" rIns="0">
            <a:spAutoFit/>
          </a:bodyPr>
          <a:lstStyle/>
          <a:p>
            <a:pPr algn="l">
              <a:lnSpc>
                <a:spcPts val="6861"/>
              </a:lnSpc>
            </a:pPr>
            <a:r>
              <a:rPr lang="en-US" sz="8911">
                <a:solidFill>
                  <a:srgbClr val="E17E3F"/>
                </a:solidFill>
                <a:latin typeface="Baloo Bhaijaan"/>
              </a:rPr>
              <a:t>DATA ANALYSIS</a:t>
            </a:r>
          </a:p>
        </p:txBody>
      </p:sp>
      <p:pic>
        <p:nvPicPr>
          <p:cNvPr name="Picture 5" id="5"/>
          <p:cNvPicPr>
            <a:picLocks noChangeAspect="true"/>
          </p:cNvPicPr>
          <p:nvPr/>
        </p:nvPicPr>
        <p:blipFill>
          <a:blip r:embed="rId5"/>
          <a:stretch>
            <a:fillRect/>
          </a:stretch>
        </p:blipFill>
        <p:spPr>
          <a:xfrm rot="0">
            <a:off x="9158164" y="1639780"/>
            <a:ext cx="7931599" cy="7865646"/>
          </a:xfrm>
          <a:prstGeom prst="rect">
            <a:avLst/>
          </a:prstGeom>
        </p:spPr>
      </p:pic>
      <p:sp>
        <p:nvSpPr>
          <p:cNvPr name="Freeform 6" id="6"/>
          <p:cNvSpPr/>
          <p:nvPr/>
        </p:nvSpPr>
        <p:spPr>
          <a:xfrm flipH="false" flipV="false" rot="0">
            <a:off x="6909838" y="3705689"/>
            <a:ext cx="837817" cy="831724"/>
          </a:xfrm>
          <a:custGeom>
            <a:avLst/>
            <a:gdLst/>
            <a:ahLst/>
            <a:cxnLst/>
            <a:rect r="r" b="b" t="t" l="l"/>
            <a:pathLst>
              <a:path h="831724" w="837817">
                <a:moveTo>
                  <a:pt x="0" y="0"/>
                </a:moveTo>
                <a:lnTo>
                  <a:pt x="837817" y="0"/>
                </a:lnTo>
                <a:lnTo>
                  <a:pt x="837817" y="831724"/>
                </a:lnTo>
                <a:lnTo>
                  <a:pt x="0" y="831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50997" y="2205497"/>
            <a:ext cx="7493003" cy="3736859"/>
          </a:xfrm>
          <a:prstGeom prst="rect">
            <a:avLst/>
          </a:prstGeom>
        </p:spPr>
        <p:txBody>
          <a:bodyPr anchor="t" rtlCol="false" tIns="0" lIns="0" bIns="0" rIns="0">
            <a:spAutoFit/>
          </a:bodyPr>
          <a:lstStyle/>
          <a:p>
            <a:pPr algn="l">
              <a:lnSpc>
                <a:spcPts val="4234"/>
              </a:lnSpc>
            </a:pPr>
            <a:r>
              <a:rPr lang="en-US" sz="3024">
                <a:solidFill>
                  <a:srgbClr val="000000"/>
                </a:solidFill>
                <a:latin typeface="Poppins Semi-Bold"/>
              </a:rPr>
              <a:t>Visualisasi dibuat menggunakan PowerBI. </a:t>
            </a:r>
          </a:p>
          <a:p>
            <a:pPr algn="l">
              <a:lnSpc>
                <a:spcPts val="4234"/>
              </a:lnSpc>
            </a:pPr>
            <a:r>
              <a:rPr lang="en-US" sz="3024">
                <a:solidFill>
                  <a:srgbClr val="000000"/>
                </a:solidFill>
                <a:latin typeface="Poppins Semi-Bold"/>
              </a:rPr>
              <a:t>Terdapat 3 Dashboard  yaitu </a:t>
            </a:r>
          </a:p>
          <a:p>
            <a:pPr algn="l" marL="653053" indent="-326527" lvl="1">
              <a:lnSpc>
                <a:spcPts val="4234"/>
              </a:lnSpc>
              <a:buFont typeface="Arial"/>
              <a:buChar char="•"/>
            </a:pPr>
            <a:r>
              <a:rPr lang="en-US" sz="3024">
                <a:solidFill>
                  <a:srgbClr val="000000"/>
                </a:solidFill>
                <a:latin typeface="Poppins Semi-Bold"/>
              </a:rPr>
              <a:t>Drug Stock </a:t>
            </a:r>
          </a:p>
          <a:p>
            <a:pPr algn="l" marL="653053" indent="-326527" lvl="1">
              <a:lnSpc>
                <a:spcPts val="4234"/>
              </a:lnSpc>
              <a:buFont typeface="Arial"/>
              <a:buChar char="•"/>
            </a:pPr>
            <a:r>
              <a:rPr lang="en-US" sz="3024">
                <a:solidFill>
                  <a:srgbClr val="000000"/>
                </a:solidFill>
                <a:latin typeface="Poppins Semi-Bold"/>
              </a:rPr>
              <a:t>Drug Usage</a:t>
            </a:r>
          </a:p>
          <a:p>
            <a:pPr algn="l" marL="653053" indent="-326527" lvl="1">
              <a:lnSpc>
                <a:spcPts val="4234"/>
              </a:lnSpc>
              <a:buFont typeface="Arial"/>
              <a:buChar char="•"/>
            </a:pPr>
            <a:r>
              <a:rPr lang="en-US" sz="3024">
                <a:solidFill>
                  <a:srgbClr val="000000"/>
                </a:solidFill>
                <a:latin typeface="Poppins Semi-Bold"/>
              </a:rPr>
              <a:t>Gap Total Drug Stock and Drug Usage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a:hlinkClick r:id="rId5" tooltip="https://app.powerbi.com/reportEmbed?reportId=0d10d86c-9358-4478-96d4-e6226e1ec226&amp;autoAuth=true&amp;ctid=42d20f55-f787-4741-aee9-b0153477840c"/>
          </p:cNvPr>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909838" y="3705689"/>
            <a:ext cx="837817" cy="831724"/>
          </a:xfrm>
          <a:custGeom>
            <a:avLst/>
            <a:gdLst/>
            <a:ahLst/>
            <a:cxnLst/>
            <a:rect r="r" b="b" t="t" l="l"/>
            <a:pathLst>
              <a:path h="831724" w="837817">
                <a:moveTo>
                  <a:pt x="0" y="0"/>
                </a:moveTo>
                <a:lnTo>
                  <a:pt x="837817" y="0"/>
                </a:lnTo>
                <a:lnTo>
                  <a:pt x="837817" y="831724"/>
                </a:lnTo>
                <a:lnTo>
                  <a:pt x="0" y="831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633354" y="1635786"/>
            <a:ext cx="7021292" cy="4033936"/>
          </a:xfrm>
          <a:custGeom>
            <a:avLst/>
            <a:gdLst/>
            <a:ahLst/>
            <a:cxnLst/>
            <a:rect r="r" b="b" t="t" l="l"/>
            <a:pathLst>
              <a:path h="4033936" w="7021292">
                <a:moveTo>
                  <a:pt x="0" y="0"/>
                </a:moveTo>
                <a:lnTo>
                  <a:pt x="7021292" y="0"/>
                </a:lnTo>
                <a:lnTo>
                  <a:pt x="7021292" y="4033936"/>
                </a:lnTo>
                <a:lnTo>
                  <a:pt x="0" y="4033936"/>
                </a:lnTo>
                <a:lnTo>
                  <a:pt x="0" y="0"/>
                </a:lnTo>
                <a:close/>
              </a:path>
            </a:pathLst>
          </a:custGeom>
          <a:blipFill>
            <a:blip r:embed="rId8"/>
            <a:stretch>
              <a:fillRect l="0" t="0" r="0" b="-2624"/>
            </a:stretch>
          </a:blipFill>
        </p:spPr>
      </p:sp>
      <p:sp>
        <p:nvSpPr>
          <p:cNvPr name="TextBox 6" id="6"/>
          <p:cNvSpPr txBox="true"/>
          <p:nvPr/>
        </p:nvSpPr>
        <p:spPr>
          <a:xfrm rot="0">
            <a:off x="2617225" y="361950"/>
            <a:ext cx="10260860" cy="991466"/>
          </a:xfrm>
          <a:prstGeom prst="rect">
            <a:avLst/>
          </a:prstGeom>
        </p:spPr>
        <p:txBody>
          <a:bodyPr anchor="t" rtlCol="false" tIns="0" lIns="0" bIns="0" rIns="0">
            <a:spAutoFit/>
          </a:bodyPr>
          <a:lstStyle/>
          <a:p>
            <a:pPr algn="l">
              <a:lnSpc>
                <a:spcPts val="6861"/>
              </a:lnSpc>
            </a:pPr>
            <a:r>
              <a:rPr lang="en-US" sz="8911">
                <a:solidFill>
                  <a:srgbClr val="E17E3F"/>
                </a:solidFill>
                <a:latin typeface="Baloo Bhaijaan"/>
              </a:rPr>
              <a:t>DATA ANALYSIS</a:t>
            </a:r>
          </a:p>
        </p:txBody>
      </p:sp>
      <p:sp>
        <p:nvSpPr>
          <p:cNvPr name="TextBox 7" id="7"/>
          <p:cNvSpPr txBox="true"/>
          <p:nvPr/>
        </p:nvSpPr>
        <p:spPr>
          <a:xfrm rot="0">
            <a:off x="1638466" y="5677066"/>
            <a:ext cx="15011067" cy="3581234"/>
          </a:xfrm>
          <a:prstGeom prst="rect">
            <a:avLst/>
          </a:prstGeom>
        </p:spPr>
        <p:txBody>
          <a:bodyPr anchor="t" rtlCol="false" tIns="0" lIns="0" bIns="0" rIns="0">
            <a:spAutoFit/>
          </a:bodyPr>
          <a:lstStyle/>
          <a:p>
            <a:pPr algn="l">
              <a:lnSpc>
                <a:spcPts val="4072"/>
              </a:lnSpc>
            </a:pPr>
            <a:r>
              <a:rPr lang="en-US" sz="2909">
                <a:solidFill>
                  <a:srgbClr val="DD3D4E"/>
                </a:solidFill>
                <a:latin typeface="Poppins Semi-Bold"/>
              </a:rPr>
              <a:t>Link Power BI </a:t>
            </a:r>
          </a:p>
          <a:p>
            <a:pPr algn="l">
              <a:lnSpc>
                <a:spcPts val="4072"/>
              </a:lnSpc>
            </a:pPr>
            <a:r>
              <a:rPr lang="en-US" sz="2909">
                <a:solidFill>
                  <a:srgbClr val="000000"/>
                </a:solidFill>
                <a:latin typeface="Poppins Semi-Bold"/>
              </a:rPr>
              <a:t>https://app.powerbi.com/reportEmbed?reportId=0d10d86c-9358-4478-96d4-e6226e1ec226&amp;autoAuth=true&amp;ctid=42d20f55-f787-4741-aee9-b0153477840c</a:t>
            </a:r>
          </a:p>
          <a:p>
            <a:pPr algn="l">
              <a:lnSpc>
                <a:spcPts val="4072"/>
              </a:lnSpc>
            </a:pPr>
          </a:p>
          <a:p>
            <a:pPr algn="l">
              <a:lnSpc>
                <a:spcPts val="4072"/>
              </a:lnSpc>
            </a:pPr>
            <a:r>
              <a:rPr lang="en-US" sz="2909">
                <a:solidFill>
                  <a:srgbClr val="DD3D4E"/>
                </a:solidFill>
                <a:latin typeface="Poppins Semi-Bold"/>
              </a:rPr>
              <a:t>Link Drive</a:t>
            </a:r>
          </a:p>
          <a:p>
            <a:pPr algn="l">
              <a:lnSpc>
                <a:spcPts val="4072"/>
              </a:lnSpc>
            </a:pPr>
            <a:r>
              <a:rPr lang="en-US" sz="2909">
                <a:solidFill>
                  <a:srgbClr val="000000"/>
                </a:solidFill>
                <a:latin typeface="Poppins Semi-Bold"/>
              </a:rPr>
              <a:t>https://drive.google.com/file/d/1WO5dw69ngz-3gsvgvXQV-JQsAdbth5Lj/view?usp=drive_link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SCIENCE</a:t>
            </a:r>
          </a:p>
        </p:txBody>
      </p:sp>
      <p:sp>
        <p:nvSpPr>
          <p:cNvPr name="Freeform 5" id="5"/>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678474" y="2501325"/>
            <a:ext cx="3271011" cy="2628766"/>
          </a:xfrm>
          <a:custGeom>
            <a:avLst/>
            <a:gdLst/>
            <a:ahLst/>
            <a:cxnLst/>
            <a:rect r="r" b="b" t="t" l="l"/>
            <a:pathLst>
              <a:path h="2628766" w="3271011">
                <a:moveTo>
                  <a:pt x="0" y="0"/>
                </a:moveTo>
                <a:lnTo>
                  <a:pt x="3271011" y="0"/>
                </a:lnTo>
                <a:lnTo>
                  <a:pt x="3271011" y="2628767"/>
                </a:lnTo>
                <a:lnTo>
                  <a:pt x="0" y="26287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678474" y="6149267"/>
            <a:ext cx="2612751" cy="2641568"/>
          </a:xfrm>
          <a:custGeom>
            <a:avLst/>
            <a:gdLst/>
            <a:ahLst/>
            <a:cxnLst/>
            <a:rect r="r" b="b" t="t" l="l"/>
            <a:pathLst>
              <a:path h="2641568" w="2612751">
                <a:moveTo>
                  <a:pt x="0" y="0"/>
                </a:moveTo>
                <a:lnTo>
                  <a:pt x="2612752" y="0"/>
                </a:lnTo>
                <a:lnTo>
                  <a:pt x="2612752" y="2641568"/>
                </a:lnTo>
                <a:lnTo>
                  <a:pt x="0" y="26415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6321389" y="2548950"/>
            <a:ext cx="8637986" cy="2342515"/>
          </a:xfrm>
          <a:prstGeom prst="rect">
            <a:avLst/>
          </a:prstGeom>
        </p:spPr>
        <p:txBody>
          <a:bodyPr anchor="t" rtlCol="false" tIns="0" lIns="0" bIns="0" rIns="0">
            <a:spAutoFit/>
          </a:bodyPr>
          <a:lstStyle/>
          <a:p>
            <a:pPr algn="ctr">
              <a:lnSpc>
                <a:spcPts val="5040"/>
              </a:lnSpc>
            </a:pPr>
            <a:r>
              <a:rPr lang="en-US" sz="3600">
                <a:solidFill>
                  <a:srgbClr val="C55039"/>
                </a:solidFill>
                <a:latin typeface="Poppins Semi-Bold"/>
              </a:rPr>
              <a:t>Objective: </a:t>
            </a:r>
          </a:p>
          <a:p>
            <a:pPr algn="ctr">
              <a:lnSpc>
                <a:spcPts val="4480"/>
              </a:lnSpc>
              <a:spcBef>
                <a:spcPct val="0"/>
              </a:spcBef>
            </a:pPr>
            <a:r>
              <a:rPr lang="en-US" sz="3200">
                <a:solidFill>
                  <a:srgbClr val="000000"/>
                </a:solidFill>
                <a:latin typeface="Poppins"/>
              </a:rPr>
              <a:t>Predicting outcomes based on provided datasets using various regression models and selecting the best performing model.</a:t>
            </a:r>
          </a:p>
        </p:txBody>
      </p:sp>
      <p:sp>
        <p:nvSpPr>
          <p:cNvPr name="TextBox 9" id="9"/>
          <p:cNvSpPr txBox="true"/>
          <p:nvPr/>
        </p:nvSpPr>
        <p:spPr>
          <a:xfrm rot="0">
            <a:off x="6321389" y="6508226"/>
            <a:ext cx="8637986" cy="1780540"/>
          </a:xfrm>
          <a:prstGeom prst="rect">
            <a:avLst/>
          </a:prstGeom>
        </p:spPr>
        <p:txBody>
          <a:bodyPr anchor="t" rtlCol="false" tIns="0" lIns="0" bIns="0" rIns="0">
            <a:spAutoFit/>
          </a:bodyPr>
          <a:lstStyle/>
          <a:p>
            <a:pPr algn="ctr">
              <a:lnSpc>
                <a:spcPts val="5040"/>
              </a:lnSpc>
            </a:pPr>
            <a:r>
              <a:rPr lang="en-US" sz="3600">
                <a:solidFill>
                  <a:srgbClr val="C76733"/>
                </a:solidFill>
                <a:latin typeface="Poppins Semi-Bold"/>
              </a:rPr>
              <a:t>Datasets: </a:t>
            </a:r>
          </a:p>
          <a:p>
            <a:pPr algn="ctr">
              <a:lnSpc>
                <a:spcPts val="4480"/>
              </a:lnSpc>
              <a:spcBef>
                <a:spcPct val="0"/>
              </a:spcBef>
            </a:pPr>
            <a:r>
              <a:rPr lang="en-US" sz="3200">
                <a:solidFill>
                  <a:srgbClr val="000000"/>
                </a:solidFill>
                <a:latin typeface="Poppins"/>
              </a:rPr>
              <a:t>Two tables containing data related to branches and drug brands.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1292803" y="0"/>
            <a:ext cx="15702394" cy="5898720"/>
          </a:xfrm>
          <a:custGeom>
            <a:avLst/>
            <a:gdLst/>
            <a:ahLst/>
            <a:cxnLst/>
            <a:rect r="r" b="b" t="t" l="l"/>
            <a:pathLst>
              <a:path h="5898720" w="15702394">
                <a:moveTo>
                  <a:pt x="0" y="0"/>
                </a:moveTo>
                <a:lnTo>
                  <a:pt x="15702394" y="0"/>
                </a:lnTo>
                <a:lnTo>
                  <a:pt x="15702394" y="5898720"/>
                </a:lnTo>
                <a:lnTo>
                  <a:pt x="0" y="5898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96559" y="3784081"/>
            <a:ext cx="10494881" cy="997844"/>
          </a:xfrm>
          <a:prstGeom prst="rect">
            <a:avLst/>
          </a:prstGeom>
        </p:spPr>
        <p:txBody>
          <a:bodyPr anchor="t" rtlCol="false" tIns="0" lIns="0" bIns="0" rIns="0">
            <a:spAutoFit/>
          </a:bodyPr>
          <a:lstStyle/>
          <a:p>
            <a:pPr algn="ctr">
              <a:lnSpc>
                <a:spcPts val="6885"/>
              </a:lnSpc>
            </a:pPr>
            <a:r>
              <a:rPr lang="en-US" sz="8941">
                <a:solidFill>
                  <a:srgbClr val="E17E3F"/>
                </a:solidFill>
                <a:latin typeface="Baloo Bhaijaan"/>
              </a:rPr>
              <a:t>STEPS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30807" y="2168679"/>
            <a:ext cx="3739870" cy="3739870"/>
          </a:xfrm>
          <a:custGeom>
            <a:avLst/>
            <a:gdLst/>
            <a:ahLst/>
            <a:cxnLst/>
            <a:rect r="r" b="b" t="t" l="l"/>
            <a:pathLst>
              <a:path h="3739870" w="3739870">
                <a:moveTo>
                  <a:pt x="0" y="0"/>
                </a:moveTo>
                <a:lnTo>
                  <a:pt x="3739871" y="0"/>
                </a:lnTo>
                <a:lnTo>
                  <a:pt x="3739871" y="3739870"/>
                </a:lnTo>
                <a:lnTo>
                  <a:pt x="0" y="37398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153564" y="2287611"/>
            <a:ext cx="4491110" cy="3739870"/>
          </a:xfrm>
          <a:custGeom>
            <a:avLst/>
            <a:gdLst/>
            <a:ahLst/>
            <a:cxnLst/>
            <a:rect r="r" b="b" t="t" l="l"/>
            <a:pathLst>
              <a:path h="3739870" w="4491110">
                <a:moveTo>
                  <a:pt x="0" y="0"/>
                </a:moveTo>
                <a:lnTo>
                  <a:pt x="4491111" y="0"/>
                </a:lnTo>
                <a:lnTo>
                  <a:pt x="4491111" y="3739870"/>
                </a:lnTo>
                <a:lnTo>
                  <a:pt x="0" y="37398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678474" y="6489574"/>
            <a:ext cx="6021134" cy="2342515"/>
          </a:xfrm>
          <a:prstGeom prst="rect">
            <a:avLst/>
          </a:prstGeom>
        </p:spPr>
        <p:txBody>
          <a:bodyPr anchor="t" rtlCol="false" tIns="0" lIns="0" bIns="0" rIns="0">
            <a:spAutoFit/>
          </a:bodyPr>
          <a:lstStyle/>
          <a:p>
            <a:pPr algn="ctr">
              <a:lnSpc>
                <a:spcPts val="5040"/>
              </a:lnSpc>
            </a:pPr>
            <a:r>
              <a:rPr lang="en-US" sz="3600">
                <a:solidFill>
                  <a:srgbClr val="C76528"/>
                </a:solidFill>
                <a:latin typeface="Poppins Semi-Bold"/>
              </a:rPr>
              <a:t>Data Merging</a:t>
            </a:r>
          </a:p>
          <a:p>
            <a:pPr algn="ctr">
              <a:lnSpc>
                <a:spcPts val="4480"/>
              </a:lnSpc>
              <a:spcBef>
                <a:spcPct val="0"/>
              </a:spcBef>
            </a:pPr>
            <a:r>
              <a:rPr lang="en-US" sz="3200">
                <a:solidFill>
                  <a:srgbClr val="000000"/>
                </a:solidFill>
                <a:latin typeface="Poppins Bold"/>
              </a:rPr>
              <a:t>Reason:</a:t>
            </a:r>
            <a:r>
              <a:rPr lang="en-US" sz="3200">
                <a:solidFill>
                  <a:srgbClr val="000000"/>
                </a:solidFill>
                <a:latin typeface="Poppins"/>
              </a:rPr>
              <a:t> To consolidate information from two tables for comprehensive analysis</a:t>
            </a:r>
            <a:r>
              <a:rPr lang="en-US" sz="3200">
                <a:solidFill>
                  <a:srgbClr val="000000"/>
                </a:solidFill>
                <a:latin typeface="Poppins Semi-Bold"/>
              </a:rPr>
              <a:t>.</a:t>
            </a:r>
          </a:p>
        </p:txBody>
      </p:sp>
      <p:sp>
        <p:nvSpPr>
          <p:cNvPr name="TextBox 7" id="7"/>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SCIENCE</a:t>
            </a:r>
          </a:p>
        </p:txBody>
      </p:sp>
      <p:sp>
        <p:nvSpPr>
          <p:cNvPr name="Freeform 8" id="8"/>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9479583" y="6728132"/>
            <a:ext cx="5839072" cy="1780540"/>
          </a:xfrm>
          <a:prstGeom prst="rect">
            <a:avLst/>
          </a:prstGeom>
        </p:spPr>
        <p:txBody>
          <a:bodyPr anchor="t" rtlCol="false" tIns="0" lIns="0" bIns="0" rIns="0">
            <a:spAutoFit/>
          </a:bodyPr>
          <a:lstStyle/>
          <a:p>
            <a:pPr algn="ctr">
              <a:lnSpc>
                <a:spcPts val="5040"/>
              </a:lnSpc>
            </a:pPr>
            <a:r>
              <a:rPr lang="en-US" sz="3600">
                <a:solidFill>
                  <a:srgbClr val="5B9991"/>
                </a:solidFill>
                <a:latin typeface="Poppins Semi-Bold"/>
              </a:rPr>
              <a:t>Handling Missing Values</a:t>
            </a:r>
          </a:p>
          <a:p>
            <a:pPr algn="ctr">
              <a:lnSpc>
                <a:spcPts val="4480"/>
              </a:lnSpc>
              <a:spcBef>
                <a:spcPct val="0"/>
              </a:spcBef>
            </a:pPr>
            <a:r>
              <a:rPr lang="en-US" sz="3200">
                <a:solidFill>
                  <a:srgbClr val="000000"/>
                </a:solidFill>
                <a:latin typeface="Poppins Bold"/>
              </a:rPr>
              <a:t>Imputation:</a:t>
            </a:r>
            <a:r>
              <a:rPr lang="en-US" sz="3200">
                <a:solidFill>
                  <a:srgbClr val="000000"/>
                </a:solidFill>
                <a:latin typeface="Poppins"/>
              </a:rPr>
              <a:t> Replacing missing values with 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044340" y="3938628"/>
            <a:ext cx="13884608" cy="3618865"/>
          </a:xfrm>
          <a:prstGeom prst="rect">
            <a:avLst/>
          </a:prstGeom>
        </p:spPr>
        <p:txBody>
          <a:bodyPr anchor="t" rtlCol="false" tIns="0" lIns="0" bIns="0" rIns="0">
            <a:spAutoFit/>
          </a:bodyPr>
          <a:lstStyle/>
          <a:p>
            <a:pPr algn="l">
              <a:lnSpc>
                <a:spcPts val="5040"/>
              </a:lnSpc>
            </a:pPr>
            <a:r>
              <a:rPr lang="en-US" sz="3600">
                <a:solidFill>
                  <a:srgbClr val="F7BA20"/>
                </a:solidFill>
                <a:latin typeface="Poppins Semi-Bold"/>
              </a:rPr>
              <a:t>Target Columns: </a:t>
            </a:r>
          </a:p>
          <a:p>
            <a:pPr algn="l">
              <a:lnSpc>
                <a:spcPts val="4480"/>
              </a:lnSpc>
            </a:pPr>
            <a:r>
              <a:rPr lang="en-US" sz="3200">
                <a:solidFill>
                  <a:srgbClr val="000000"/>
                </a:solidFill>
                <a:latin typeface="Poppins"/>
              </a:rPr>
              <a:t>Branch and drug brand columns.</a:t>
            </a:r>
          </a:p>
          <a:p>
            <a:pPr algn="l">
              <a:lnSpc>
                <a:spcPts val="5040"/>
              </a:lnSpc>
            </a:pPr>
          </a:p>
          <a:p>
            <a:pPr algn="l">
              <a:lnSpc>
                <a:spcPts val="5040"/>
              </a:lnSpc>
            </a:pPr>
            <a:r>
              <a:rPr lang="en-US" sz="3600">
                <a:solidFill>
                  <a:srgbClr val="68ACA4"/>
                </a:solidFill>
                <a:latin typeface="Poppins Semi-Bold"/>
              </a:rPr>
              <a:t>Method:</a:t>
            </a:r>
          </a:p>
          <a:p>
            <a:pPr algn="l">
              <a:lnSpc>
                <a:spcPts val="4480"/>
              </a:lnSpc>
            </a:pPr>
            <a:r>
              <a:rPr lang="en-US" sz="3200">
                <a:solidFill>
                  <a:srgbClr val="000000"/>
                </a:solidFill>
                <a:latin typeface="Poppins Semi-Bold"/>
              </a:rPr>
              <a:t>Label Encoding: </a:t>
            </a:r>
          </a:p>
          <a:p>
            <a:pPr algn="l">
              <a:lnSpc>
                <a:spcPts val="4480"/>
              </a:lnSpc>
              <a:spcBef>
                <a:spcPct val="0"/>
              </a:spcBef>
            </a:pPr>
            <a:r>
              <a:rPr lang="en-US" sz="3200">
                <a:solidFill>
                  <a:srgbClr val="000000"/>
                </a:solidFill>
                <a:latin typeface="Poppins"/>
              </a:rPr>
              <a:t>Converting categorical values into numerical values.</a:t>
            </a:r>
          </a:p>
        </p:txBody>
      </p:sp>
      <p:sp>
        <p:nvSpPr>
          <p:cNvPr name="Freeform 6" id="6"/>
          <p:cNvSpPr/>
          <p:nvPr/>
        </p:nvSpPr>
        <p:spPr>
          <a:xfrm flipH="false" flipV="false" rot="0">
            <a:off x="1510383" y="3743048"/>
            <a:ext cx="4099837" cy="4114800"/>
          </a:xfrm>
          <a:custGeom>
            <a:avLst/>
            <a:gdLst/>
            <a:ahLst/>
            <a:cxnLst/>
            <a:rect r="r" b="b" t="t" l="l"/>
            <a:pathLst>
              <a:path h="4114800" w="4099837">
                <a:moveTo>
                  <a:pt x="0" y="0"/>
                </a:moveTo>
                <a:lnTo>
                  <a:pt x="4099837" y="0"/>
                </a:lnTo>
                <a:lnTo>
                  <a:pt x="409983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SCIENCE</a:t>
            </a:r>
          </a:p>
        </p:txBody>
      </p:sp>
      <p:sp>
        <p:nvSpPr>
          <p:cNvPr name="TextBox 8" id="8"/>
          <p:cNvSpPr txBox="true"/>
          <p:nvPr/>
        </p:nvSpPr>
        <p:spPr>
          <a:xfrm rot="0">
            <a:off x="1510383" y="1777613"/>
            <a:ext cx="13884608" cy="1293495"/>
          </a:xfrm>
          <a:prstGeom prst="rect">
            <a:avLst/>
          </a:prstGeom>
        </p:spPr>
        <p:txBody>
          <a:bodyPr anchor="t" rtlCol="false" tIns="0" lIns="0" bIns="0" rIns="0">
            <a:spAutoFit/>
          </a:bodyPr>
          <a:lstStyle/>
          <a:p>
            <a:pPr algn="l">
              <a:lnSpc>
                <a:spcPts val="10080"/>
              </a:lnSpc>
              <a:spcBef>
                <a:spcPct val="0"/>
              </a:spcBef>
            </a:pPr>
            <a:r>
              <a:rPr lang="en-US" sz="7200">
                <a:solidFill>
                  <a:srgbClr val="C76528"/>
                </a:solidFill>
                <a:latin typeface="Poppins Semi-Bold"/>
              </a:rPr>
              <a:t>ENCODING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698223" y="1482315"/>
            <a:ext cx="9561077" cy="8177051"/>
          </a:xfrm>
          <a:custGeom>
            <a:avLst/>
            <a:gdLst/>
            <a:ahLst/>
            <a:cxnLst/>
            <a:rect r="r" b="b" t="t" l="l"/>
            <a:pathLst>
              <a:path h="8177051" w="9561077">
                <a:moveTo>
                  <a:pt x="0" y="0"/>
                </a:moveTo>
                <a:lnTo>
                  <a:pt x="9561077" y="0"/>
                </a:lnTo>
                <a:lnTo>
                  <a:pt x="9561077" y="8177051"/>
                </a:lnTo>
                <a:lnTo>
                  <a:pt x="0" y="8177051"/>
                </a:lnTo>
                <a:lnTo>
                  <a:pt x="0" y="0"/>
                </a:lnTo>
                <a:close/>
              </a:path>
            </a:pathLst>
          </a:custGeom>
          <a:blipFill>
            <a:blip r:embed="rId7"/>
            <a:stretch>
              <a:fillRect l="0" t="0" r="0" b="0"/>
            </a:stretch>
          </a:blipFill>
        </p:spPr>
      </p:sp>
      <p:sp>
        <p:nvSpPr>
          <p:cNvPr name="TextBox 6" id="6"/>
          <p:cNvSpPr txBox="true"/>
          <p:nvPr/>
        </p:nvSpPr>
        <p:spPr>
          <a:xfrm rot="0">
            <a:off x="1028700" y="1633205"/>
            <a:ext cx="6433759" cy="5806440"/>
          </a:xfrm>
          <a:prstGeom prst="rect">
            <a:avLst/>
          </a:prstGeom>
        </p:spPr>
        <p:txBody>
          <a:bodyPr anchor="t" rtlCol="false" tIns="0" lIns="0" bIns="0" rIns="0">
            <a:spAutoFit/>
          </a:bodyPr>
          <a:lstStyle/>
          <a:p>
            <a:pPr algn="l">
              <a:lnSpc>
                <a:spcPts val="10080"/>
              </a:lnSpc>
            </a:pPr>
            <a:r>
              <a:rPr lang="en-US" sz="7200">
                <a:solidFill>
                  <a:srgbClr val="41B8D5"/>
                </a:solidFill>
                <a:latin typeface="Poppins Semi-Bold"/>
              </a:rPr>
              <a:t>FEATURE SELECTION</a:t>
            </a:r>
          </a:p>
          <a:p>
            <a:pPr algn="l">
              <a:lnSpc>
                <a:spcPts val="5040"/>
              </a:lnSpc>
            </a:pPr>
          </a:p>
          <a:p>
            <a:pPr algn="l">
              <a:lnSpc>
                <a:spcPts val="5040"/>
              </a:lnSpc>
            </a:pPr>
            <a:r>
              <a:rPr lang="en-US" sz="3600">
                <a:solidFill>
                  <a:srgbClr val="000000"/>
                </a:solidFill>
                <a:latin typeface="Poppins Semi-Bold"/>
              </a:rPr>
              <a:t>Correlation Analysis:</a:t>
            </a:r>
          </a:p>
          <a:p>
            <a:pPr algn="l">
              <a:lnSpc>
                <a:spcPts val="5040"/>
              </a:lnSpc>
              <a:spcBef>
                <a:spcPct val="0"/>
              </a:spcBef>
            </a:pPr>
            <a:r>
              <a:rPr lang="en-US" sz="3600">
                <a:solidFill>
                  <a:srgbClr val="000000"/>
                </a:solidFill>
                <a:latin typeface="Poppins"/>
              </a:rPr>
              <a:t>Identifying features with high correlation to the target variable.</a:t>
            </a:r>
          </a:p>
        </p:txBody>
      </p:sp>
      <p:sp>
        <p:nvSpPr>
          <p:cNvPr name="TextBox 7" id="7"/>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SCIENCE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5" id="5"/>
          <p:cNvGraphicFramePr>
            <a:graphicFrameLocks noGrp="true"/>
          </p:cNvGraphicFramePr>
          <p:nvPr/>
        </p:nvGraphicFramePr>
        <p:xfrm>
          <a:off x="7848025" y="1482315"/>
          <a:ext cx="7127643" cy="8334375"/>
        </p:xfrm>
        <a:graphic>
          <a:graphicData uri="http://schemas.openxmlformats.org/drawingml/2006/table">
            <a:tbl>
              <a:tblPr/>
              <a:tblGrid>
                <a:gridCol w="3563822"/>
                <a:gridCol w="3563822"/>
              </a:tblGrid>
              <a:tr h="1138680">
                <a:tc>
                  <a:txBody>
                    <a:bodyPr anchor="t" rtlCol="false"/>
                    <a:lstStyle/>
                    <a:p>
                      <a:pPr algn="ctr">
                        <a:lnSpc>
                          <a:spcPts val="5040"/>
                        </a:lnSpc>
                        <a:defRPr/>
                      </a:pPr>
                      <a:r>
                        <a:rPr lang="en-US" sz="3600">
                          <a:solidFill>
                            <a:srgbClr val="000000"/>
                          </a:solidFill>
                          <a:latin typeface="Canva Sans Bold"/>
                        </a:rPr>
                        <a:t>VARIABLES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5040"/>
                        </a:lnSpc>
                        <a:defRPr/>
                      </a:pPr>
                      <a:r>
                        <a:rPr lang="en-US" sz="3600">
                          <a:solidFill>
                            <a:srgbClr val="000000"/>
                          </a:solidFill>
                          <a:latin typeface="Canva Sans Bold"/>
                        </a:rPr>
                        <a:t>VIF</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899462">
                <a:tc>
                  <a:txBody>
                    <a:bodyPr anchor="t" rtlCol="false"/>
                    <a:lstStyle/>
                    <a:p>
                      <a:pPr algn="ctr">
                        <a:lnSpc>
                          <a:spcPts val="3359"/>
                        </a:lnSpc>
                        <a:defRPr/>
                      </a:pPr>
                      <a:r>
                        <a:rPr lang="en-US" sz="2400">
                          <a:solidFill>
                            <a:srgbClr val="000000"/>
                          </a:solidFill>
                          <a:latin typeface="Canva Sans"/>
                        </a:rPr>
                        <a:t>IN QTY</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Canva Sans"/>
                        </a:rPr>
                        <a:t>inf</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899462">
                <a:tc>
                  <a:txBody>
                    <a:bodyPr anchor="t" rtlCol="false"/>
                    <a:lstStyle/>
                    <a:p>
                      <a:pPr algn="ctr">
                        <a:lnSpc>
                          <a:spcPts val="3359"/>
                        </a:lnSpc>
                        <a:defRPr/>
                      </a:pPr>
                      <a:r>
                        <a:rPr lang="en-US" sz="2400">
                          <a:solidFill>
                            <a:srgbClr val="000000"/>
                          </a:solidFill>
                          <a:latin typeface="Canva Sans"/>
                        </a:rPr>
                        <a:t>OUT QTY</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Canva Sans"/>
                        </a:rPr>
                        <a:t>inf</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899462">
                <a:tc>
                  <a:txBody>
                    <a:bodyPr anchor="t" rtlCol="false"/>
                    <a:lstStyle/>
                    <a:p>
                      <a:pPr algn="ctr">
                        <a:lnSpc>
                          <a:spcPts val="3359"/>
                        </a:lnSpc>
                        <a:defRPr/>
                      </a:pPr>
                      <a:r>
                        <a:rPr lang="en-US" sz="2400">
                          <a:solidFill>
                            <a:srgbClr val="000000"/>
                          </a:solidFill>
                          <a:latin typeface="Canva Sans"/>
                        </a:rPr>
                        <a:t>ADJUSTED QTY</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Canva Sans"/>
                        </a:rPr>
                        <a:t>inf</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899462">
                <a:tc>
                  <a:txBody>
                    <a:bodyPr anchor="t" rtlCol="false"/>
                    <a:lstStyle/>
                    <a:p>
                      <a:pPr algn="ctr">
                        <a:lnSpc>
                          <a:spcPts val="3359"/>
                        </a:lnSpc>
                        <a:defRPr/>
                      </a:pPr>
                      <a:r>
                        <a:rPr lang="en-US" sz="2400">
                          <a:solidFill>
                            <a:srgbClr val="000000"/>
                          </a:solidFill>
                          <a:latin typeface="Canva Sans"/>
                        </a:rPr>
                        <a:t>YEAR</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Canva Sans"/>
                        </a:rPr>
                        <a:t>26.2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899462">
                <a:tc>
                  <a:txBody>
                    <a:bodyPr anchor="t" rtlCol="false"/>
                    <a:lstStyle/>
                    <a:p>
                      <a:pPr algn="ctr">
                        <a:lnSpc>
                          <a:spcPts val="3359"/>
                        </a:lnSpc>
                        <a:defRPr/>
                      </a:pPr>
                      <a:r>
                        <a:rPr lang="en-US" sz="2400">
                          <a:solidFill>
                            <a:srgbClr val="000000"/>
                          </a:solidFill>
                          <a:latin typeface="Canva Sans"/>
                        </a:rPr>
                        <a:t>MONTHLY_AVG</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Canva Sans"/>
                        </a:rPr>
                        <a:t>25.7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899462">
                <a:tc>
                  <a:txBody>
                    <a:bodyPr anchor="t" rtlCol="false"/>
                    <a:lstStyle/>
                    <a:p>
                      <a:pPr algn="ctr">
                        <a:lnSpc>
                          <a:spcPts val="3359"/>
                        </a:lnSpc>
                        <a:defRPr/>
                      </a:pPr>
                      <a:r>
                        <a:rPr lang="en-US" sz="2400">
                          <a:solidFill>
                            <a:srgbClr val="000000"/>
                          </a:solidFill>
                          <a:latin typeface="Canva Sans"/>
                        </a:rPr>
                        <a:t>MONTH</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Canva Sans"/>
                        </a:rPr>
                        <a:t>4.4</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899462">
                <a:tc>
                  <a:txBody>
                    <a:bodyPr anchor="t" rtlCol="false"/>
                    <a:lstStyle/>
                    <a:p>
                      <a:pPr algn="ctr">
                        <a:lnSpc>
                          <a:spcPts val="3359"/>
                        </a:lnSpc>
                        <a:defRPr/>
                      </a:pPr>
                      <a:r>
                        <a:rPr lang="en-US" sz="2400">
                          <a:solidFill>
                            <a:srgbClr val="000000"/>
                          </a:solidFill>
                          <a:latin typeface="Canva Sans"/>
                        </a:rPr>
                        <a:t>DRUG BRANDS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Canva Sans"/>
                        </a:rPr>
                        <a:t>3.5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899462">
                <a:tc>
                  <a:txBody>
                    <a:bodyPr anchor="t" rtlCol="false"/>
                    <a:lstStyle/>
                    <a:p>
                      <a:pPr algn="ctr">
                        <a:lnSpc>
                          <a:spcPts val="3359"/>
                        </a:lnSpc>
                        <a:defRPr/>
                      </a:pPr>
                      <a:r>
                        <a:rPr lang="en-US" sz="2400">
                          <a:solidFill>
                            <a:srgbClr val="000000"/>
                          </a:solidFill>
                          <a:latin typeface="Canva Sans"/>
                        </a:rPr>
                        <a:t>BRANCH</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Canva Sans"/>
                        </a:rPr>
                        <a:t>2.5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6" id="6"/>
          <p:cNvSpPr txBox="true"/>
          <p:nvPr/>
        </p:nvSpPr>
        <p:spPr>
          <a:xfrm rot="0">
            <a:off x="1028700" y="1633205"/>
            <a:ext cx="6433759" cy="7720965"/>
          </a:xfrm>
          <a:prstGeom prst="rect">
            <a:avLst/>
          </a:prstGeom>
        </p:spPr>
        <p:txBody>
          <a:bodyPr anchor="t" rtlCol="false" tIns="0" lIns="0" bIns="0" rIns="0">
            <a:spAutoFit/>
          </a:bodyPr>
          <a:lstStyle/>
          <a:p>
            <a:pPr algn="l">
              <a:lnSpc>
                <a:spcPts val="10080"/>
              </a:lnSpc>
            </a:pPr>
            <a:r>
              <a:rPr lang="en-US" sz="7200">
                <a:solidFill>
                  <a:srgbClr val="C76733"/>
                </a:solidFill>
                <a:latin typeface="Poppins Semi-Bold"/>
              </a:rPr>
              <a:t>FEATURE SELECTION</a:t>
            </a:r>
          </a:p>
          <a:p>
            <a:pPr algn="l">
              <a:lnSpc>
                <a:spcPts val="5040"/>
              </a:lnSpc>
            </a:pPr>
          </a:p>
          <a:p>
            <a:pPr algn="l">
              <a:lnSpc>
                <a:spcPts val="5040"/>
              </a:lnSpc>
            </a:pPr>
            <a:r>
              <a:rPr lang="en-US" sz="3600">
                <a:solidFill>
                  <a:srgbClr val="000000"/>
                </a:solidFill>
                <a:latin typeface="Poppins"/>
              </a:rPr>
              <a:t>Removing features with high multicollinearity.</a:t>
            </a:r>
          </a:p>
          <a:p>
            <a:pPr algn="l">
              <a:lnSpc>
                <a:spcPts val="5040"/>
              </a:lnSpc>
            </a:pPr>
            <a:r>
              <a:rPr lang="en-US" sz="3600">
                <a:solidFill>
                  <a:srgbClr val="000000"/>
                </a:solidFill>
                <a:latin typeface="Poppins Bold"/>
              </a:rPr>
              <a:t>Variance Inflation Factor (VIF):</a:t>
            </a:r>
          </a:p>
          <a:p>
            <a:pPr algn="l">
              <a:lnSpc>
                <a:spcPts val="5040"/>
              </a:lnSpc>
              <a:spcBef>
                <a:spcPct val="0"/>
              </a:spcBef>
            </a:pPr>
            <a:r>
              <a:rPr lang="en-US" sz="3600">
                <a:solidFill>
                  <a:srgbClr val="000000"/>
                </a:solidFill>
                <a:latin typeface="Poppins"/>
              </a:rPr>
              <a:t>Calculating VIF to identify and remove features with high collinearity.</a:t>
            </a:r>
          </a:p>
        </p:txBody>
      </p:sp>
      <p:sp>
        <p:nvSpPr>
          <p:cNvPr name="TextBox 7" id="7"/>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SCIENCE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973178" y="2214757"/>
            <a:ext cx="3797077" cy="2951440"/>
          </a:xfrm>
          <a:custGeom>
            <a:avLst/>
            <a:gdLst/>
            <a:ahLst/>
            <a:cxnLst/>
            <a:rect r="r" b="b" t="t" l="l"/>
            <a:pathLst>
              <a:path h="2951440" w="3797077">
                <a:moveTo>
                  <a:pt x="0" y="0"/>
                </a:moveTo>
                <a:lnTo>
                  <a:pt x="3797078" y="0"/>
                </a:lnTo>
                <a:lnTo>
                  <a:pt x="3797078" y="2951440"/>
                </a:lnTo>
                <a:lnTo>
                  <a:pt x="0" y="29514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464656" y="2132820"/>
            <a:ext cx="5022448" cy="2931283"/>
          </a:xfrm>
          <a:custGeom>
            <a:avLst/>
            <a:gdLst/>
            <a:ahLst/>
            <a:cxnLst/>
            <a:rect r="r" b="b" t="t" l="l"/>
            <a:pathLst>
              <a:path h="2931283" w="5022448">
                <a:moveTo>
                  <a:pt x="0" y="0"/>
                </a:moveTo>
                <a:lnTo>
                  <a:pt x="5022448" y="0"/>
                </a:lnTo>
                <a:lnTo>
                  <a:pt x="5022448" y="2931284"/>
                </a:lnTo>
                <a:lnTo>
                  <a:pt x="0" y="29312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508817" y="5999317"/>
            <a:ext cx="2934127" cy="2614041"/>
          </a:xfrm>
          <a:custGeom>
            <a:avLst/>
            <a:gdLst/>
            <a:ahLst/>
            <a:cxnLst/>
            <a:rect r="r" b="b" t="t" l="l"/>
            <a:pathLst>
              <a:path h="2614041" w="2934127">
                <a:moveTo>
                  <a:pt x="0" y="0"/>
                </a:moveTo>
                <a:lnTo>
                  <a:pt x="2934127" y="0"/>
                </a:lnTo>
                <a:lnTo>
                  <a:pt x="2934127" y="2614040"/>
                </a:lnTo>
                <a:lnTo>
                  <a:pt x="0" y="26140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5400000">
            <a:off x="7890549" y="5928316"/>
            <a:ext cx="1924235" cy="2876434"/>
          </a:xfrm>
          <a:custGeom>
            <a:avLst/>
            <a:gdLst/>
            <a:ahLst/>
            <a:cxnLst/>
            <a:rect r="r" b="b" t="t" l="l"/>
            <a:pathLst>
              <a:path h="2876434" w="1924235">
                <a:moveTo>
                  <a:pt x="0" y="0"/>
                </a:moveTo>
                <a:lnTo>
                  <a:pt x="1924235" y="0"/>
                </a:lnTo>
                <a:lnTo>
                  <a:pt x="1924235" y="2876433"/>
                </a:lnTo>
                <a:lnTo>
                  <a:pt x="0" y="287643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449939" y="1750500"/>
            <a:ext cx="6839761" cy="3253740"/>
          </a:xfrm>
          <a:prstGeom prst="rect">
            <a:avLst/>
          </a:prstGeom>
        </p:spPr>
        <p:txBody>
          <a:bodyPr anchor="t" rtlCol="false" tIns="0" lIns="0" bIns="0" rIns="0">
            <a:spAutoFit/>
          </a:bodyPr>
          <a:lstStyle/>
          <a:p>
            <a:pPr algn="l">
              <a:lnSpc>
                <a:spcPts val="10080"/>
              </a:lnSpc>
            </a:pPr>
            <a:r>
              <a:rPr lang="en-US" sz="7200">
                <a:solidFill>
                  <a:srgbClr val="3E630F"/>
                </a:solidFill>
                <a:latin typeface="Poppins Semi-Bold"/>
              </a:rPr>
              <a:t>MODEL TRAINING</a:t>
            </a:r>
          </a:p>
          <a:p>
            <a:pPr algn="l">
              <a:lnSpc>
                <a:spcPts val="5040"/>
              </a:lnSpc>
              <a:spcBef>
                <a:spcPct val="0"/>
              </a:spcBef>
            </a:pPr>
            <a:r>
              <a:rPr lang="en-US" sz="3600">
                <a:solidFill>
                  <a:srgbClr val="000000"/>
                </a:solidFill>
                <a:latin typeface="Poppins Semi-Bold"/>
              </a:rPr>
              <a:t>Models Used:</a:t>
            </a:r>
          </a:p>
        </p:txBody>
      </p:sp>
      <p:sp>
        <p:nvSpPr>
          <p:cNvPr name="TextBox 10" id="10"/>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SCIENCE</a:t>
            </a:r>
          </a:p>
        </p:txBody>
      </p:sp>
      <p:sp>
        <p:nvSpPr>
          <p:cNvPr name="TextBox 11" id="11"/>
          <p:cNvSpPr txBox="true"/>
          <p:nvPr/>
        </p:nvSpPr>
        <p:spPr>
          <a:xfrm rot="0">
            <a:off x="6092277" y="8648851"/>
            <a:ext cx="5558880" cy="566420"/>
          </a:xfrm>
          <a:prstGeom prst="rect">
            <a:avLst/>
          </a:prstGeom>
        </p:spPr>
        <p:txBody>
          <a:bodyPr anchor="t" rtlCol="false" tIns="0" lIns="0" bIns="0" rIns="0">
            <a:spAutoFit/>
          </a:bodyPr>
          <a:lstStyle/>
          <a:p>
            <a:pPr algn="l">
              <a:lnSpc>
                <a:spcPts val="4480"/>
              </a:lnSpc>
              <a:spcBef>
                <a:spcPct val="0"/>
              </a:spcBef>
            </a:pPr>
            <a:r>
              <a:rPr lang="en-US" sz="3200">
                <a:solidFill>
                  <a:srgbClr val="C76528"/>
                </a:solidFill>
                <a:latin typeface="Poppins Semi-Bold"/>
              </a:rPr>
              <a:t>Support Vector Regressor</a:t>
            </a:r>
          </a:p>
        </p:txBody>
      </p:sp>
      <p:sp>
        <p:nvSpPr>
          <p:cNvPr name="TextBox 12" id="12"/>
          <p:cNvSpPr txBox="true"/>
          <p:nvPr/>
        </p:nvSpPr>
        <p:spPr>
          <a:xfrm rot="0">
            <a:off x="11445606" y="5204297"/>
            <a:ext cx="5558880" cy="566420"/>
          </a:xfrm>
          <a:prstGeom prst="rect">
            <a:avLst/>
          </a:prstGeom>
        </p:spPr>
        <p:txBody>
          <a:bodyPr anchor="t" rtlCol="false" tIns="0" lIns="0" bIns="0" rIns="0">
            <a:spAutoFit/>
          </a:bodyPr>
          <a:lstStyle/>
          <a:p>
            <a:pPr algn="l">
              <a:lnSpc>
                <a:spcPts val="4480"/>
              </a:lnSpc>
              <a:spcBef>
                <a:spcPct val="0"/>
              </a:spcBef>
            </a:pPr>
            <a:r>
              <a:rPr lang="en-US" sz="3200">
                <a:solidFill>
                  <a:srgbClr val="3E630F"/>
                </a:solidFill>
                <a:latin typeface="Poppins Semi-Bold"/>
              </a:rPr>
              <a:t>Random Forest Regressor</a:t>
            </a:r>
          </a:p>
        </p:txBody>
      </p:sp>
      <p:sp>
        <p:nvSpPr>
          <p:cNvPr name="TextBox 13" id="13"/>
          <p:cNvSpPr txBox="true"/>
          <p:nvPr/>
        </p:nvSpPr>
        <p:spPr>
          <a:xfrm rot="0">
            <a:off x="12005675" y="8691880"/>
            <a:ext cx="3997806" cy="566420"/>
          </a:xfrm>
          <a:prstGeom prst="rect">
            <a:avLst/>
          </a:prstGeom>
        </p:spPr>
        <p:txBody>
          <a:bodyPr anchor="t" rtlCol="false" tIns="0" lIns="0" bIns="0" rIns="0">
            <a:spAutoFit/>
          </a:bodyPr>
          <a:lstStyle/>
          <a:p>
            <a:pPr algn="l">
              <a:lnSpc>
                <a:spcPts val="4480"/>
              </a:lnSpc>
              <a:spcBef>
                <a:spcPct val="0"/>
              </a:spcBef>
            </a:pPr>
            <a:r>
              <a:rPr lang="en-US" sz="3200">
                <a:solidFill>
                  <a:srgbClr val="41B8D5"/>
                </a:solidFill>
                <a:latin typeface="Poppins Semi-Bold"/>
              </a:rPr>
              <a:t>XGBoost Regressor</a:t>
            </a:r>
          </a:p>
        </p:txBody>
      </p:sp>
      <p:sp>
        <p:nvSpPr>
          <p:cNvPr name="TextBox 14" id="14"/>
          <p:cNvSpPr txBox="true"/>
          <p:nvPr/>
        </p:nvSpPr>
        <p:spPr>
          <a:xfrm rot="0">
            <a:off x="6993860" y="5204297"/>
            <a:ext cx="3717613" cy="566420"/>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Poppins Semi-Bold"/>
              </a:rPr>
              <a:t>Linear Regression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3711431" y="-755220"/>
            <a:ext cx="10630861" cy="3993562"/>
          </a:xfrm>
          <a:custGeom>
            <a:avLst/>
            <a:gdLst/>
            <a:ahLst/>
            <a:cxnLst/>
            <a:rect r="r" b="b" t="t" l="l"/>
            <a:pathLst>
              <a:path h="3993562" w="10630861">
                <a:moveTo>
                  <a:pt x="0" y="0"/>
                </a:moveTo>
                <a:lnTo>
                  <a:pt x="10630861" y="0"/>
                </a:lnTo>
                <a:lnTo>
                  <a:pt x="10630861" y="3993561"/>
                </a:lnTo>
                <a:lnTo>
                  <a:pt x="0" y="3993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3164105" y="3631020"/>
            <a:ext cx="4056577" cy="2326804"/>
            <a:chOff x="0" y="0"/>
            <a:chExt cx="7981950" cy="4578350"/>
          </a:xfrm>
        </p:grpSpPr>
        <p:sp>
          <p:nvSpPr>
            <p:cNvPr name="Freeform 5" id="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5B9991"/>
            </a:solidFill>
          </p:spPr>
        </p:sp>
        <p:sp>
          <p:nvSpPr>
            <p:cNvPr name="Freeform 6" id="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7" id="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8" id="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9" id="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0" t="-20024" r="0" b="-119653"/>
              </a:stretch>
            </a:blipFill>
          </p:spPr>
        </p:sp>
      </p:grpSp>
      <p:grpSp>
        <p:nvGrpSpPr>
          <p:cNvPr name="Group 10" id="10"/>
          <p:cNvGrpSpPr>
            <a:grpSpLocks noChangeAspect="true"/>
          </p:cNvGrpSpPr>
          <p:nvPr/>
        </p:nvGrpSpPr>
        <p:grpSpPr>
          <a:xfrm rot="0">
            <a:off x="6802242" y="3631020"/>
            <a:ext cx="4141613" cy="2375579"/>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68ACA4"/>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0" t="-29892" r="0" b="-29892"/>
              </a:stretch>
            </a:blipFill>
          </p:spPr>
        </p:sp>
      </p:grpSp>
      <p:grpSp>
        <p:nvGrpSpPr>
          <p:cNvPr name="Group 16" id="16"/>
          <p:cNvGrpSpPr>
            <a:grpSpLocks noChangeAspect="true"/>
          </p:cNvGrpSpPr>
          <p:nvPr/>
        </p:nvGrpSpPr>
        <p:grpSpPr>
          <a:xfrm rot="0">
            <a:off x="10834692" y="3738986"/>
            <a:ext cx="3979473" cy="2282577"/>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68ACA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7"/>
              <a:stretch>
                <a:fillRect l="0" t="-21790" r="0" b="-21790"/>
              </a:stretch>
            </a:blipFill>
          </p:spPr>
        </p:sp>
      </p:grpSp>
      <p:sp>
        <p:nvSpPr>
          <p:cNvPr name="Freeform 22" id="22"/>
          <p:cNvSpPr/>
          <p:nvPr/>
        </p:nvSpPr>
        <p:spPr>
          <a:xfrm flipH="false" flipV="false" rot="0">
            <a:off x="12729409" y="2533241"/>
            <a:ext cx="837817" cy="831724"/>
          </a:xfrm>
          <a:custGeom>
            <a:avLst/>
            <a:gdLst/>
            <a:ahLst/>
            <a:cxnLst/>
            <a:rect r="r" b="b" t="t" l="l"/>
            <a:pathLst>
              <a:path h="831724" w="837817">
                <a:moveTo>
                  <a:pt x="0" y="0"/>
                </a:moveTo>
                <a:lnTo>
                  <a:pt x="837817" y="0"/>
                </a:lnTo>
                <a:lnTo>
                  <a:pt x="837817" y="831724"/>
                </a:lnTo>
                <a:lnTo>
                  <a:pt x="0" y="831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3" id="23"/>
          <p:cNvGrpSpPr/>
          <p:nvPr/>
        </p:nvGrpSpPr>
        <p:grpSpPr>
          <a:xfrm rot="0">
            <a:off x="4242449" y="5830431"/>
            <a:ext cx="2403420" cy="904633"/>
            <a:chOff x="0" y="0"/>
            <a:chExt cx="1889510" cy="711200"/>
          </a:xfrm>
        </p:grpSpPr>
        <p:sp>
          <p:nvSpPr>
            <p:cNvPr name="Freeform 24" id="24"/>
            <p:cNvSpPr/>
            <p:nvPr/>
          </p:nvSpPr>
          <p:spPr>
            <a:xfrm flipH="false" flipV="false" rot="0">
              <a:off x="0" y="0"/>
              <a:ext cx="1889521" cy="711200"/>
            </a:xfrm>
            <a:custGeom>
              <a:avLst/>
              <a:gdLst/>
              <a:ahLst/>
              <a:cxnLst/>
              <a:rect r="r" b="b" t="t" l="l"/>
              <a:pathLst>
                <a:path h="711200" w="1889521">
                  <a:moveTo>
                    <a:pt x="1588738" y="0"/>
                  </a:moveTo>
                  <a:lnTo>
                    <a:pt x="282407" y="0"/>
                  </a:lnTo>
                  <a:cubicBezTo>
                    <a:pt x="126426" y="0"/>
                    <a:pt x="0" y="123512"/>
                    <a:pt x="0" y="275871"/>
                  </a:cubicBezTo>
                  <a:cubicBezTo>
                    <a:pt x="0" y="386169"/>
                    <a:pt x="66279" y="481310"/>
                    <a:pt x="162037" y="525451"/>
                  </a:cubicBezTo>
                  <a:lnTo>
                    <a:pt x="162037" y="711200"/>
                  </a:lnTo>
                  <a:lnTo>
                    <a:pt x="353844" y="551732"/>
                  </a:lnTo>
                  <a:lnTo>
                    <a:pt x="1588738" y="551732"/>
                  </a:lnTo>
                  <a:cubicBezTo>
                    <a:pt x="1763072" y="551732"/>
                    <a:pt x="1889510" y="428220"/>
                    <a:pt x="1889510" y="275861"/>
                  </a:cubicBezTo>
                  <a:cubicBezTo>
                    <a:pt x="1889521" y="123512"/>
                    <a:pt x="1763072" y="0"/>
                    <a:pt x="1588738" y="0"/>
                  </a:cubicBezTo>
                  <a:close/>
                </a:path>
              </a:pathLst>
            </a:custGeom>
            <a:solidFill>
              <a:srgbClr val="E17E3F"/>
            </a:solidFill>
            <a:ln w="28575" cap="sq">
              <a:solidFill>
                <a:srgbClr val="000000"/>
              </a:solidFill>
              <a:prstDash val="solid"/>
              <a:miter/>
            </a:ln>
          </p:spPr>
        </p:sp>
        <p:sp>
          <p:nvSpPr>
            <p:cNvPr name="TextBox 25" id="25"/>
            <p:cNvSpPr txBox="true"/>
            <p:nvPr/>
          </p:nvSpPr>
          <p:spPr>
            <a:xfrm>
              <a:off x="0" y="0"/>
              <a:ext cx="1889510" cy="5207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7922357" y="5778373"/>
            <a:ext cx="2210660" cy="832079"/>
            <a:chOff x="0" y="0"/>
            <a:chExt cx="1889510" cy="711200"/>
          </a:xfrm>
        </p:grpSpPr>
        <p:sp>
          <p:nvSpPr>
            <p:cNvPr name="Freeform 27" id="27"/>
            <p:cNvSpPr/>
            <p:nvPr/>
          </p:nvSpPr>
          <p:spPr>
            <a:xfrm flipH="false" flipV="false" rot="0">
              <a:off x="0" y="0"/>
              <a:ext cx="1889521" cy="711200"/>
            </a:xfrm>
            <a:custGeom>
              <a:avLst/>
              <a:gdLst/>
              <a:ahLst/>
              <a:cxnLst/>
              <a:rect r="r" b="b" t="t" l="l"/>
              <a:pathLst>
                <a:path h="711200" w="1889521">
                  <a:moveTo>
                    <a:pt x="1588738" y="0"/>
                  </a:moveTo>
                  <a:lnTo>
                    <a:pt x="282407" y="0"/>
                  </a:lnTo>
                  <a:cubicBezTo>
                    <a:pt x="126426" y="0"/>
                    <a:pt x="0" y="123512"/>
                    <a:pt x="0" y="275871"/>
                  </a:cubicBezTo>
                  <a:cubicBezTo>
                    <a:pt x="0" y="386169"/>
                    <a:pt x="66279" y="481310"/>
                    <a:pt x="162037" y="525451"/>
                  </a:cubicBezTo>
                  <a:lnTo>
                    <a:pt x="162037" y="711200"/>
                  </a:lnTo>
                  <a:lnTo>
                    <a:pt x="353844" y="551732"/>
                  </a:lnTo>
                  <a:lnTo>
                    <a:pt x="1588738" y="551732"/>
                  </a:lnTo>
                  <a:cubicBezTo>
                    <a:pt x="1763072" y="551732"/>
                    <a:pt x="1889510" y="428220"/>
                    <a:pt x="1889510" y="275861"/>
                  </a:cubicBezTo>
                  <a:cubicBezTo>
                    <a:pt x="1889521" y="123512"/>
                    <a:pt x="1763072" y="0"/>
                    <a:pt x="1588738" y="0"/>
                  </a:cubicBezTo>
                  <a:close/>
                </a:path>
              </a:pathLst>
            </a:custGeom>
            <a:solidFill>
              <a:srgbClr val="E17E3F"/>
            </a:solidFill>
            <a:ln w="28575" cap="sq">
              <a:solidFill>
                <a:srgbClr val="000000"/>
              </a:solidFill>
              <a:prstDash val="solid"/>
              <a:miter/>
            </a:ln>
          </p:spPr>
        </p:sp>
        <p:sp>
          <p:nvSpPr>
            <p:cNvPr name="TextBox 28" id="28"/>
            <p:cNvSpPr txBox="true"/>
            <p:nvPr/>
          </p:nvSpPr>
          <p:spPr>
            <a:xfrm>
              <a:off x="0" y="0"/>
              <a:ext cx="1889510" cy="5207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1819631" y="5692420"/>
            <a:ext cx="2351788" cy="885199"/>
            <a:chOff x="0" y="0"/>
            <a:chExt cx="1889510" cy="711200"/>
          </a:xfrm>
        </p:grpSpPr>
        <p:sp>
          <p:nvSpPr>
            <p:cNvPr name="Freeform 30" id="30"/>
            <p:cNvSpPr/>
            <p:nvPr/>
          </p:nvSpPr>
          <p:spPr>
            <a:xfrm flipH="false" flipV="false" rot="0">
              <a:off x="0" y="0"/>
              <a:ext cx="1889521" cy="711200"/>
            </a:xfrm>
            <a:custGeom>
              <a:avLst/>
              <a:gdLst/>
              <a:ahLst/>
              <a:cxnLst/>
              <a:rect r="r" b="b" t="t" l="l"/>
              <a:pathLst>
                <a:path h="711200" w="1889521">
                  <a:moveTo>
                    <a:pt x="1588738" y="0"/>
                  </a:moveTo>
                  <a:lnTo>
                    <a:pt x="282407" y="0"/>
                  </a:lnTo>
                  <a:cubicBezTo>
                    <a:pt x="126426" y="0"/>
                    <a:pt x="0" y="123512"/>
                    <a:pt x="0" y="275871"/>
                  </a:cubicBezTo>
                  <a:cubicBezTo>
                    <a:pt x="0" y="386169"/>
                    <a:pt x="66279" y="481310"/>
                    <a:pt x="162037" y="525451"/>
                  </a:cubicBezTo>
                  <a:lnTo>
                    <a:pt x="162037" y="711200"/>
                  </a:lnTo>
                  <a:lnTo>
                    <a:pt x="353844" y="551732"/>
                  </a:lnTo>
                  <a:lnTo>
                    <a:pt x="1588738" y="551732"/>
                  </a:lnTo>
                  <a:cubicBezTo>
                    <a:pt x="1763072" y="551732"/>
                    <a:pt x="1889510" y="428220"/>
                    <a:pt x="1889510" y="275861"/>
                  </a:cubicBezTo>
                  <a:cubicBezTo>
                    <a:pt x="1889521" y="123512"/>
                    <a:pt x="1763072" y="0"/>
                    <a:pt x="1588738" y="0"/>
                  </a:cubicBezTo>
                  <a:close/>
                </a:path>
              </a:pathLst>
            </a:custGeom>
            <a:solidFill>
              <a:srgbClr val="E17E3F"/>
            </a:solidFill>
            <a:ln w="28575" cap="sq">
              <a:solidFill>
                <a:srgbClr val="000000"/>
              </a:solidFill>
              <a:prstDash val="solid"/>
              <a:miter/>
            </a:ln>
          </p:spPr>
        </p:sp>
        <p:sp>
          <p:nvSpPr>
            <p:cNvPr name="TextBox 31" id="31"/>
            <p:cNvSpPr txBox="true"/>
            <p:nvPr/>
          </p:nvSpPr>
          <p:spPr>
            <a:xfrm>
              <a:off x="0" y="0"/>
              <a:ext cx="1889510" cy="520700"/>
            </a:xfrm>
            <a:prstGeom prst="rect">
              <a:avLst/>
            </a:prstGeom>
          </p:spPr>
          <p:txBody>
            <a:bodyPr anchor="ctr" rtlCol="false" tIns="50800" lIns="50800" bIns="50800" rIns="50800"/>
            <a:lstStyle/>
            <a:p>
              <a:pPr algn="ctr">
                <a:lnSpc>
                  <a:spcPts val="2659"/>
                </a:lnSpc>
                <a:spcBef>
                  <a:spcPct val="0"/>
                </a:spcBef>
              </a:pPr>
            </a:p>
          </p:txBody>
        </p:sp>
      </p:grpSp>
      <p:sp>
        <p:nvSpPr>
          <p:cNvPr name="Freeform 32" id="32"/>
          <p:cNvSpPr/>
          <p:nvPr/>
        </p:nvSpPr>
        <p:spPr>
          <a:xfrm flipH="false" flipV="false" rot="0">
            <a:off x="14109729" y="1478745"/>
            <a:ext cx="1408870" cy="1470358"/>
          </a:xfrm>
          <a:custGeom>
            <a:avLst/>
            <a:gdLst/>
            <a:ahLst/>
            <a:cxnLst/>
            <a:rect r="r" b="b" t="t" l="l"/>
            <a:pathLst>
              <a:path h="1470358" w="1408870">
                <a:moveTo>
                  <a:pt x="0" y="0"/>
                </a:moveTo>
                <a:lnTo>
                  <a:pt x="1408870" y="0"/>
                </a:lnTo>
                <a:lnTo>
                  <a:pt x="1408870" y="1470358"/>
                </a:lnTo>
                <a:lnTo>
                  <a:pt x="0" y="14703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3" id="33"/>
          <p:cNvGrpSpPr>
            <a:grpSpLocks noChangeAspect="true"/>
          </p:cNvGrpSpPr>
          <p:nvPr/>
        </p:nvGrpSpPr>
        <p:grpSpPr>
          <a:xfrm rot="0">
            <a:off x="4242449" y="6710969"/>
            <a:ext cx="5069760" cy="2907953"/>
            <a:chOff x="0" y="0"/>
            <a:chExt cx="7981950" cy="4578350"/>
          </a:xfrm>
        </p:grpSpPr>
        <p:sp>
          <p:nvSpPr>
            <p:cNvPr name="Freeform 34" id="34"/>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5B9991"/>
            </a:solidFill>
          </p:spPr>
        </p:sp>
        <p:sp>
          <p:nvSpPr>
            <p:cNvPr name="Freeform 35" id="35"/>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36" id="36"/>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37" id="37"/>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38" id="38"/>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2"/>
              <a:stretch>
                <a:fillRect l="-9191" t="-14002" r="-7937" b="-85469"/>
              </a:stretch>
            </a:blipFill>
          </p:spPr>
        </p:sp>
      </p:grpSp>
      <p:grpSp>
        <p:nvGrpSpPr>
          <p:cNvPr name="Group 39" id="39"/>
          <p:cNvGrpSpPr>
            <a:grpSpLocks noChangeAspect="true"/>
          </p:cNvGrpSpPr>
          <p:nvPr/>
        </p:nvGrpSpPr>
        <p:grpSpPr>
          <a:xfrm rot="0">
            <a:off x="8642545" y="6805844"/>
            <a:ext cx="4505773" cy="2584457"/>
            <a:chOff x="0" y="0"/>
            <a:chExt cx="7981950" cy="4578350"/>
          </a:xfrm>
        </p:grpSpPr>
        <p:sp>
          <p:nvSpPr>
            <p:cNvPr name="Freeform 40" id="40"/>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68ACA4"/>
            </a:solidFill>
          </p:spPr>
        </p:sp>
        <p:sp>
          <p:nvSpPr>
            <p:cNvPr name="Freeform 41" id="41"/>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42" id="42"/>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43" id="43"/>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44" id="44"/>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3"/>
              <a:stretch>
                <a:fillRect l="0" t="-19519" r="0" b="-40266"/>
              </a:stretch>
            </a:blipFill>
          </p:spPr>
        </p:sp>
      </p:grpSp>
      <p:grpSp>
        <p:nvGrpSpPr>
          <p:cNvPr name="Group 45" id="45"/>
          <p:cNvGrpSpPr/>
          <p:nvPr/>
        </p:nvGrpSpPr>
        <p:grpSpPr>
          <a:xfrm rot="0">
            <a:off x="5734850" y="9433305"/>
            <a:ext cx="2431492" cy="833485"/>
            <a:chOff x="0" y="0"/>
            <a:chExt cx="1889510" cy="647700"/>
          </a:xfrm>
        </p:grpSpPr>
        <p:sp>
          <p:nvSpPr>
            <p:cNvPr name="Freeform 46" id="46"/>
            <p:cNvSpPr/>
            <p:nvPr/>
          </p:nvSpPr>
          <p:spPr>
            <a:xfrm flipH="false" flipV="false" rot="0">
              <a:off x="0" y="0"/>
              <a:ext cx="1889521" cy="647700"/>
            </a:xfrm>
            <a:custGeom>
              <a:avLst/>
              <a:gdLst/>
              <a:ahLst/>
              <a:cxnLst/>
              <a:rect r="r" b="b" t="t" l="l"/>
              <a:pathLst>
                <a:path h="647700" w="1889521">
                  <a:moveTo>
                    <a:pt x="1588738" y="0"/>
                  </a:moveTo>
                  <a:lnTo>
                    <a:pt x="282407" y="0"/>
                  </a:lnTo>
                  <a:cubicBezTo>
                    <a:pt x="126426" y="0"/>
                    <a:pt x="0" y="123512"/>
                    <a:pt x="0" y="241300"/>
                  </a:cubicBezTo>
                  <a:cubicBezTo>
                    <a:pt x="0" y="322669"/>
                    <a:pt x="66279" y="417810"/>
                    <a:pt x="162037" y="461951"/>
                  </a:cubicBezTo>
                  <a:lnTo>
                    <a:pt x="162037" y="647700"/>
                  </a:lnTo>
                  <a:lnTo>
                    <a:pt x="353844" y="488232"/>
                  </a:lnTo>
                  <a:lnTo>
                    <a:pt x="1588738" y="488232"/>
                  </a:lnTo>
                  <a:cubicBezTo>
                    <a:pt x="1763072" y="488232"/>
                    <a:pt x="1889510" y="364720"/>
                    <a:pt x="1889510" y="241300"/>
                  </a:cubicBezTo>
                  <a:cubicBezTo>
                    <a:pt x="1889521" y="123512"/>
                    <a:pt x="1763072" y="0"/>
                    <a:pt x="1588738" y="0"/>
                  </a:cubicBezTo>
                  <a:close/>
                </a:path>
              </a:pathLst>
            </a:custGeom>
            <a:solidFill>
              <a:srgbClr val="E17E3F"/>
            </a:solidFill>
            <a:ln w="28575" cap="sq">
              <a:solidFill>
                <a:srgbClr val="000000"/>
              </a:solidFill>
              <a:prstDash val="solid"/>
              <a:miter/>
            </a:ln>
          </p:spPr>
        </p:sp>
        <p:sp>
          <p:nvSpPr>
            <p:cNvPr name="TextBox 47" id="47"/>
            <p:cNvSpPr txBox="true"/>
            <p:nvPr/>
          </p:nvSpPr>
          <p:spPr>
            <a:xfrm>
              <a:off x="0" y="0"/>
              <a:ext cx="1889510" cy="457200"/>
            </a:xfrm>
            <a:prstGeom prst="rect">
              <a:avLst/>
            </a:prstGeom>
          </p:spPr>
          <p:txBody>
            <a:bodyPr anchor="ctr" rtlCol="false" tIns="50800" lIns="50800" bIns="50800" rIns="50800"/>
            <a:lstStyle/>
            <a:p>
              <a:pPr algn="ctr">
                <a:lnSpc>
                  <a:spcPts val="2659"/>
                </a:lnSpc>
                <a:spcBef>
                  <a:spcPct val="0"/>
                </a:spcBef>
              </a:pPr>
            </a:p>
          </p:txBody>
        </p:sp>
      </p:grpSp>
      <p:grpSp>
        <p:nvGrpSpPr>
          <p:cNvPr name="Group 48" id="48"/>
          <p:cNvGrpSpPr/>
          <p:nvPr/>
        </p:nvGrpSpPr>
        <p:grpSpPr>
          <a:xfrm rot="0">
            <a:off x="9865662" y="9150484"/>
            <a:ext cx="2411357" cy="907620"/>
            <a:chOff x="0" y="0"/>
            <a:chExt cx="1889510" cy="711200"/>
          </a:xfrm>
        </p:grpSpPr>
        <p:sp>
          <p:nvSpPr>
            <p:cNvPr name="Freeform 49" id="49"/>
            <p:cNvSpPr/>
            <p:nvPr/>
          </p:nvSpPr>
          <p:spPr>
            <a:xfrm flipH="false" flipV="false" rot="0">
              <a:off x="0" y="0"/>
              <a:ext cx="1889521" cy="711200"/>
            </a:xfrm>
            <a:custGeom>
              <a:avLst/>
              <a:gdLst/>
              <a:ahLst/>
              <a:cxnLst/>
              <a:rect r="r" b="b" t="t" l="l"/>
              <a:pathLst>
                <a:path h="711200" w="1889521">
                  <a:moveTo>
                    <a:pt x="1588738" y="0"/>
                  </a:moveTo>
                  <a:lnTo>
                    <a:pt x="282407" y="0"/>
                  </a:lnTo>
                  <a:cubicBezTo>
                    <a:pt x="126426" y="0"/>
                    <a:pt x="0" y="123512"/>
                    <a:pt x="0" y="275871"/>
                  </a:cubicBezTo>
                  <a:cubicBezTo>
                    <a:pt x="0" y="386169"/>
                    <a:pt x="66279" y="481310"/>
                    <a:pt x="162037" y="525451"/>
                  </a:cubicBezTo>
                  <a:lnTo>
                    <a:pt x="162037" y="711200"/>
                  </a:lnTo>
                  <a:lnTo>
                    <a:pt x="353844" y="551732"/>
                  </a:lnTo>
                  <a:lnTo>
                    <a:pt x="1588738" y="551732"/>
                  </a:lnTo>
                  <a:cubicBezTo>
                    <a:pt x="1763072" y="551732"/>
                    <a:pt x="1889510" y="428220"/>
                    <a:pt x="1889510" y="275861"/>
                  </a:cubicBezTo>
                  <a:cubicBezTo>
                    <a:pt x="1889521" y="123512"/>
                    <a:pt x="1763072" y="0"/>
                    <a:pt x="1588738" y="0"/>
                  </a:cubicBezTo>
                  <a:close/>
                </a:path>
              </a:pathLst>
            </a:custGeom>
            <a:solidFill>
              <a:srgbClr val="E17E3F"/>
            </a:solidFill>
            <a:ln w="28575" cap="sq">
              <a:solidFill>
                <a:srgbClr val="000000"/>
              </a:solidFill>
              <a:prstDash val="solid"/>
              <a:miter/>
            </a:ln>
          </p:spPr>
        </p:sp>
        <p:sp>
          <p:nvSpPr>
            <p:cNvPr name="TextBox 50" id="50"/>
            <p:cNvSpPr txBox="true"/>
            <p:nvPr/>
          </p:nvSpPr>
          <p:spPr>
            <a:xfrm>
              <a:off x="0" y="0"/>
              <a:ext cx="1889510" cy="520700"/>
            </a:xfrm>
            <a:prstGeom prst="rect">
              <a:avLst/>
            </a:prstGeom>
          </p:spPr>
          <p:txBody>
            <a:bodyPr anchor="ctr" rtlCol="false" tIns="50800" lIns="50800" bIns="50800" rIns="50800"/>
            <a:lstStyle/>
            <a:p>
              <a:pPr algn="ctr">
                <a:lnSpc>
                  <a:spcPts val="2659"/>
                </a:lnSpc>
                <a:spcBef>
                  <a:spcPct val="0"/>
                </a:spcBef>
              </a:pPr>
            </a:p>
          </p:txBody>
        </p:sp>
      </p:grpSp>
      <p:sp>
        <p:nvSpPr>
          <p:cNvPr name="TextBox 51" id="51"/>
          <p:cNvSpPr txBox="true"/>
          <p:nvPr/>
        </p:nvSpPr>
        <p:spPr>
          <a:xfrm rot="0">
            <a:off x="5406614" y="1651135"/>
            <a:ext cx="6870406" cy="1100792"/>
          </a:xfrm>
          <a:prstGeom prst="rect">
            <a:avLst/>
          </a:prstGeom>
        </p:spPr>
        <p:txBody>
          <a:bodyPr anchor="t" rtlCol="false" tIns="0" lIns="0" bIns="0" rIns="0">
            <a:spAutoFit/>
          </a:bodyPr>
          <a:lstStyle/>
          <a:p>
            <a:pPr algn="ctr">
              <a:lnSpc>
                <a:spcPts val="7647"/>
              </a:lnSpc>
            </a:pPr>
            <a:r>
              <a:rPr lang="en-US" sz="9931">
                <a:solidFill>
                  <a:srgbClr val="E17E3F"/>
                </a:solidFill>
                <a:latin typeface="Baloo Bhaijaan"/>
              </a:rPr>
              <a:t>OUR TEAM</a:t>
            </a:r>
          </a:p>
        </p:txBody>
      </p:sp>
      <p:sp>
        <p:nvSpPr>
          <p:cNvPr name="TextBox 52" id="52"/>
          <p:cNvSpPr txBox="true"/>
          <p:nvPr/>
        </p:nvSpPr>
        <p:spPr>
          <a:xfrm rot="0">
            <a:off x="4242449" y="5900674"/>
            <a:ext cx="2403420" cy="834390"/>
          </a:xfrm>
          <a:prstGeom prst="rect">
            <a:avLst/>
          </a:prstGeom>
        </p:spPr>
        <p:txBody>
          <a:bodyPr anchor="t" rtlCol="false" tIns="0" lIns="0" bIns="0" rIns="0">
            <a:spAutoFit/>
          </a:bodyPr>
          <a:lstStyle/>
          <a:p>
            <a:pPr algn="ctr">
              <a:lnSpc>
                <a:spcPts val="3359"/>
              </a:lnSpc>
            </a:pPr>
            <a:r>
              <a:rPr lang="en-US" sz="2400">
                <a:solidFill>
                  <a:srgbClr val="000000"/>
                </a:solidFill>
                <a:latin typeface="Sniglet"/>
              </a:rPr>
              <a:t>Santriana</a:t>
            </a:r>
          </a:p>
          <a:p>
            <a:pPr algn="ctr">
              <a:lnSpc>
                <a:spcPts val="3359"/>
              </a:lnSpc>
              <a:spcBef>
                <a:spcPct val="0"/>
              </a:spcBef>
            </a:pPr>
          </a:p>
        </p:txBody>
      </p:sp>
      <p:sp>
        <p:nvSpPr>
          <p:cNvPr name="TextBox 53" id="53"/>
          <p:cNvSpPr txBox="true"/>
          <p:nvPr/>
        </p:nvSpPr>
        <p:spPr>
          <a:xfrm rot="0">
            <a:off x="8166342" y="5868548"/>
            <a:ext cx="1661869" cy="834390"/>
          </a:xfrm>
          <a:prstGeom prst="rect">
            <a:avLst/>
          </a:prstGeom>
        </p:spPr>
        <p:txBody>
          <a:bodyPr anchor="t" rtlCol="false" tIns="0" lIns="0" bIns="0" rIns="0">
            <a:spAutoFit/>
          </a:bodyPr>
          <a:lstStyle/>
          <a:p>
            <a:pPr algn="ctr">
              <a:lnSpc>
                <a:spcPts val="3359"/>
              </a:lnSpc>
            </a:pPr>
            <a:r>
              <a:rPr lang="en-US" sz="2400">
                <a:solidFill>
                  <a:srgbClr val="000000"/>
                </a:solidFill>
                <a:latin typeface="Sniglet"/>
              </a:rPr>
              <a:t>Maulana</a:t>
            </a:r>
          </a:p>
          <a:p>
            <a:pPr algn="ctr">
              <a:lnSpc>
                <a:spcPts val="3359"/>
              </a:lnSpc>
              <a:spcBef>
                <a:spcPct val="0"/>
              </a:spcBef>
            </a:pPr>
          </a:p>
        </p:txBody>
      </p:sp>
      <p:sp>
        <p:nvSpPr>
          <p:cNvPr name="TextBox 54" id="54"/>
          <p:cNvSpPr txBox="true"/>
          <p:nvPr/>
        </p:nvSpPr>
        <p:spPr>
          <a:xfrm rot="0">
            <a:off x="11912919" y="5748643"/>
            <a:ext cx="2403420" cy="834390"/>
          </a:xfrm>
          <a:prstGeom prst="rect">
            <a:avLst/>
          </a:prstGeom>
        </p:spPr>
        <p:txBody>
          <a:bodyPr anchor="t" rtlCol="false" tIns="0" lIns="0" bIns="0" rIns="0">
            <a:spAutoFit/>
          </a:bodyPr>
          <a:lstStyle/>
          <a:p>
            <a:pPr algn="ctr">
              <a:lnSpc>
                <a:spcPts val="3359"/>
              </a:lnSpc>
            </a:pPr>
            <a:r>
              <a:rPr lang="en-US" sz="2400">
                <a:solidFill>
                  <a:srgbClr val="000000"/>
                </a:solidFill>
                <a:latin typeface="Sniglet"/>
              </a:rPr>
              <a:t>Taufiq</a:t>
            </a:r>
          </a:p>
          <a:p>
            <a:pPr algn="ctr">
              <a:lnSpc>
                <a:spcPts val="3359"/>
              </a:lnSpc>
              <a:spcBef>
                <a:spcPct val="0"/>
              </a:spcBef>
            </a:pPr>
          </a:p>
        </p:txBody>
      </p:sp>
      <p:sp>
        <p:nvSpPr>
          <p:cNvPr name="TextBox 55" id="55"/>
          <p:cNvSpPr txBox="true"/>
          <p:nvPr/>
        </p:nvSpPr>
        <p:spPr>
          <a:xfrm rot="0">
            <a:off x="5868033" y="9482154"/>
            <a:ext cx="2165125" cy="738278"/>
          </a:xfrm>
          <a:prstGeom prst="rect">
            <a:avLst/>
          </a:prstGeom>
        </p:spPr>
        <p:txBody>
          <a:bodyPr anchor="t" rtlCol="false" tIns="0" lIns="0" bIns="0" rIns="0">
            <a:spAutoFit/>
          </a:bodyPr>
          <a:lstStyle/>
          <a:p>
            <a:pPr algn="ctr">
              <a:lnSpc>
                <a:spcPts val="3026"/>
              </a:lnSpc>
            </a:pPr>
            <a:r>
              <a:rPr lang="en-US" sz="2162">
                <a:solidFill>
                  <a:srgbClr val="000000"/>
                </a:solidFill>
                <a:latin typeface="Sniglet"/>
              </a:rPr>
              <a:t>Yohana </a:t>
            </a:r>
          </a:p>
          <a:p>
            <a:pPr algn="ctr">
              <a:lnSpc>
                <a:spcPts val="3026"/>
              </a:lnSpc>
              <a:spcBef>
                <a:spcPct val="0"/>
              </a:spcBef>
            </a:pPr>
          </a:p>
        </p:txBody>
      </p:sp>
      <p:sp>
        <p:nvSpPr>
          <p:cNvPr name="TextBox 56" id="56"/>
          <p:cNvSpPr txBox="true"/>
          <p:nvPr/>
        </p:nvSpPr>
        <p:spPr>
          <a:xfrm rot="0">
            <a:off x="9873600" y="9216944"/>
            <a:ext cx="2403420" cy="4152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Sniglet"/>
              </a:rPr>
              <a:t>Mangara (Nuel)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926402" y="3674832"/>
            <a:ext cx="9914676" cy="3877637"/>
          </a:xfrm>
          <a:custGeom>
            <a:avLst/>
            <a:gdLst/>
            <a:ahLst/>
            <a:cxnLst/>
            <a:rect r="r" b="b" t="t" l="l"/>
            <a:pathLst>
              <a:path h="3877637" w="9914676">
                <a:moveTo>
                  <a:pt x="0" y="0"/>
                </a:moveTo>
                <a:lnTo>
                  <a:pt x="9914676" y="0"/>
                </a:lnTo>
                <a:lnTo>
                  <a:pt x="9914676" y="3877637"/>
                </a:lnTo>
                <a:lnTo>
                  <a:pt x="0" y="3877637"/>
                </a:lnTo>
                <a:lnTo>
                  <a:pt x="0" y="0"/>
                </a:lnTo>
                <a:close/>
              </a:path>
            </a:pathLst>
          </a:custGeom>
          <a:blipFill>
            <a:blip r:embed="rId7"/>
            <a:stretch>
              <a:fillRect l="0" t="0" r="0" b="0"/>
            </a:stretch>
          </a:blipFill>
        </p:spPr>
      </p:sp>
      <p:sp>
        <p:nvSpPr>
          <p:cNvPr name="TextBox 6" id="6"/>
          <p:cNvSpPr txBox="true"/>
          <p:nvPr/>
        </p:nvSpPr>
        <p:spPr>
          <a:xfrm rot="0">
            <a:off x="1028700" y="2058256"/>
            <a:ext cx="6839761" cy="4382770"/>
          </a:xfrm>
          <a:prstGeom prst="rect">
            <a:avLst/>
          </a:prstGeom>
        </p:spPr>
        <p:txBody>
          <a:bodyPr anchor="t" rtlCol="false" tIns="0" lIns="0" bIns="0" rIns="0">
            <a:spAutoFit/>
          </a:bodyPr>
          <a:lstStyle/>
          <a:p>
            <a:pPr algn="l">
              <a:lnSpc>
                <a:spcPts val="10080"/>
              </a:lnSpc>
            </a:pPr>
            <a:r>
              <a:rPr lang="en-US" sz="7200">
                <a:solidFill>
                  <a:srgbClr val="C76528"/>
                </a:solidFill>
                <a:latin typeface="Poppins Semi-Bold"/>
              </a:rPr>
              <a:t>MODEL EVALUATION</a:t>
            </a:r>
          </a:p>
          <a:p>
            <a:pPr algn="l">
              <a:lnSpc>
                <a:spcPts val="5040"/>
              </a:lnSpc>
            </a:pPr>
            <a:r>
              <a:rPr lang="en-US" sz="3600">
                <a:solidFill>
                  <a:srgbClr val="000000"/>
                </a:solidFill>
                <a:latin typeface="Poppins Semi-Bold"/>
              </a:rPr>
              <a:t>Cross Validation</a:t>
            </a:r>
            <a:r>
              <a:rPr lang="en-US" sz="3600">
                <a:solidFill>
                  <a:srgbClr val="000000"/>
                </a:solidFill>
                <a:latin typeface="Poppins Semi-Bold"/>
              </a:rPr>
              <a:t>:</a:t>
            </a:r>
          </a:p>
          <a:p>
            <a:pPr algn="l">
              <a:lnSpc>
                <a:spcPts val="4480"/>
              </a:lnSpc>
            </a:pPr>
            <a:r>
              <a:rPr lang="en-US" sz="3200">
                <a:solidFill>
                  <a:srgbClr val="000000"/>
                </a:solidFill>
                <a:latin typeface="Poppins"/>
              </a:rPr>
              <a:t>Mean Score</a:t>
            </a:r>
          </a:p>
          <a:p>
            <a:pPr algn="l">
              <a:lnSpc>
                <a:spcPts val="4480"/>
              </a:lnSpc>
              <a:spcBef>
                <a:spcPct val="0"/>
              </a:spcBef>
            </a:pPr>
            <a:r>
              <a:rPr lang="en-US" sz="3200">
                <a:solidFill>
                  <a:srgbClr val="000000"/>
                </a:solidFill>
                <a:latin typeface="Poppins"/>
              </a:rPr>
              <a:t>Standard Deviation Score</a:t>
            </a:r>
          </a:p>
        </p:txBody>
      </p:sp>
      <p:sp>
        <p:nvSpPr>
          <p:cNvPr name="TextBox 7" id="7"/>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SCIENCE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5399626"/>
            <a:ext cx="15812378" cy="3130485"/>
          </a:xfrm>
          <a:custGeom>
            <a:avLst/>
            <a:gdLst/>
            <a:ahLst/>
            <a:cxnLst/>
            <a:rect r="r" b="b" t="t" l="l"/>
            <a:pathLst>
              <a:path h="3130485" w="15812378">
                <a:moveTo>
                  <a:pt x="0" y="0"/>
                </a:moveTo>
                <a:lnTo>
                  <a:pt x="15812378" y="0"/>
                </a:lnTo>
                <a:lnTo>
                  <a:pt x="15812378" y="3130485"/>
                </a:lnTo>
                <a:lnTo>
                  <a:pt x="0" y="3130485"/>
                </a:lnTo>
                <a:lnTo>
                  <a:pt x="0" y="0"/>
                </a:lnTo>
                <a:close/>
              </a:path>
            </a:pathLst>
          </a:custGeom>
          <a:blipFill>
            <a:blip r:embed="rId7"/>
            <a:stretch>
              <a:fillRect l="0" t="0" r="0" b="0"/>
            </a:stretch>
          </a:blipFill>
        </p:spPr>
      </p:sp>
      <p:sp>
        <p:nvSpPr>
          <p:cNvPr name="TextBox 6" id="6"/>
          <p:cNvSpPr txBox="true"/>
          <p:nvPr/>
        </p:nvSpPr>
        <p:spPr>
          <a:xfrm rot="0">
            <a:off x="1028700" y="2058256"/>
            <a:ext cx="6839761" cy="2569845"/>
          </a:xfrm>
          <a:prstGeom prst="rect">
            <a:avLst/>
          </a:prstGeom>
        </p:spPr>
        <p:txBody>
          <a:bodyPr anchor="t" rtlCol="false" tIns="0" lIns="0" bIns="0" rIns="0">
            <a:spAutoFit/>
          </a:bodyPr>
          <a:lstStyle/>
          <a:p>
            <a:pPr algn="l">
              <a:lnSpc>
                <a:spcPts val="10080"/>
              </a:lnSpc>
              <a:spcBef>
                <a:spcPct val="0"/>
              </a:spcBef>
            </a:pPr>
            <a:r>
              <a:rPr lang="en-US" sz="7200">
                <a:solidFill>
                  <a:srgbClr val="C76733"/>
                </a:solidFill>
                <a:latin typeface="Poppins Semi-Bold"/>
              </a:rPr>
              <a:t>MODEL EVALUATION</a:t>
            </a:r>
          </a:p>
        </p:txBody>
      </p:sp>
      <p:sp>
        <p:nvSpPr>
          <p:cNvPr name="TextBox 7" id="7"/>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SCIENCE</a:t>
            </a:r>
          </a:p>
        </p:txBody>
      </p:sp>
      <p:sp>
        <p:nvSpPr>
          <p:cNvPr name="TextBox 8" id="8"/>
          <p:cNvSpPr txBox="true"/>
          <p:nvPr/>
        </p:nvSpPr>
        <p:spPr>
          <a:xfrm rot="0">
            <a:off x="7628341" y="2285586"/>
            <a:ext cx="6839761" cy="2342515"/>
          </a:xfrm>
          <a:prstGeom prst="rect">
            <a:avLst/>
          </a:prstGeom>
        </p:spPr>
        <p:txBody>
          <a:bodyPr anchor="t" rtlCol="false" tIns="0" lIns="0" bIns="0" rIns="0">
            <a:spAutoFit/>
          </a:bodyPr>
          <a:lstStyle/>
          <a:p>
            <a:pPr algn="l">
              <a:lnSpc>
                <a:spcPts val="5040"/>
              </a:lnSpc>
            </a:pPr>
            <a:r>
              <a:rPr lang="en-US" sz="3600">
                <a:solidFill>
                  <a:srgbClr val="000000"/>
                </a:solidFill>
                <a:latin typeface="Poppins Semi-Bold"/>
              </a:rPr>
              <a:t>Evaluation Metrics:</a:t>
            </a:r>
          </a:p>
          <a:p>
            <a:pPr algn="l">
              <a:lnSpc>
                <a:spcPts val="4480"/>
              </a:lnSpc>
            </a:pPr>
            <a:r>
              <a:rPr lang="en-US" sz="3200">
                <a:solidFill>
                  <a:srgbClr val="000000"/>
                </a:solidFill>
                <a:latin typeface="Poppins"/>
              </a:rPr>
              <a:t>Mean Absolute Error (MAE)</a:t>
            </a:r>
          </a:p>
          <a:p>
            <a:pPr algn="l">
              <a:lnSpc>
                <a:spcPts val="4480"/>
              </a:lnSpc>
            </a:pPr>
            <a:r>
              <a:rPr lang="en-US" sz="3200">
                <a:solidFill>
                  <a:srgbClr val="000000"/>
                </a:solidFill>
                <a:latin typeface="Poppins"/>
              </a:rPr>
              <a:t>Root Mean Square Error (RMSE)</a:t>
            </a:r>
          </a:p>
          <a:p>
            <a:pPr algn="l">
              <a:lnSpc>
                <a:spcPts val="4480"/>
              </a:lnSpc>
              <a:spcBef>
                <a:spcPct val="0"/>
              </a:spcBef>
            </a:pPr>
            <a:r>
              <a:rPr lang="en-US" sz="3200">
                <a:solidFill>
                  <a:srgbClr val="000000"/>
                </a:solidFill>
                <a:latin typeface="Poppins"/>
              </a:rPr>
              <a:t>R-squared (R2 Score)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803327" y="6890429"/>
            <a:ext cx="10681347" cy="2367871"/>
          </a:xfrm>
          <a:custGeom>
            <a:avLst/>
            <a:gdLst/>
            <a:ahLst/>
            <a:cxnLst/>
            <a:rect r="r" b="b" t="t" l="l"/>
            <a:pathLst>
              <a:path h="2367871" w="10681347">
                <a:moveTo>
                  <a:pt x="0" y="0"/>
                </a:moveTo>
                <a:lnTo>
                  <a:pt x="10681346" y="0"/>
                </a:lnTo>
                <a:lnTo>
                  <a:pt x="10681346" y="2367871"/>
                </a:lnTo>
                <a:lnTo>
                  <a:pt x="0" y="2367871"/>
                </a:lnTo>
                <a:lnTo>
                  <a:pt x="0" y="0"/>
                </a:lnTo>
                <a:close/>
              </a:path>
            </a:pathLst>
          </a:custGeom>
          <a:blipFill>
            <a:blip r:embed="rId7"/>
            <a:stretch>
              <a:fillRect l="0" t="0" r="0" b="0"/>
            </a:stretch>
          </a:blipFill>
        </p:spPr>
      </p:sp>
      <p:sp>
        <p:nvSpPr>
          <p:cNvPr name="Freeform 6" id="6"/>
          <p:cNvSpPr/>
          <p:nvPr/>
        </p:nvSpPr>
        <p:spPr>
          <a:xfrm flipH="false" flipV="false" rot="0">
            <a:off x="5008921" y="3351751"/>
            <a:ext cx="7391150" cy="2213284"/>
          </a:xfrm>
          <a:custGeom>
            <a:avLst/>
            <a:gdLst/>
            <a:ahLst/>
            <a:cxnLst/>
            <a:rect r="r" b="b" t="t" l="l"/>
            <a:pathLst>
              <a:path h="2213284" w="7391150">
                <a:moveTo>
                  <a:pt x="0" y="0"/>
                </a:moveTo>
                <a:lnTo>
                  <a:pt x="7391151" y="0"/>
                </a:lnTo>
                <a:lnTo>
                  <a:pt x="7391151" y="2213284"/>
                </a:lnTo>
                <a:lnTo>
                  <a:pt x="0" y="2213284"/>
                </a:lnTo>
                <a:lnTo>
                  <a:pt x="0" y="0"/>
                </a:lnTo>
                <a:close/>
              </a:path>
            </a:pathLst>
          </a:custGeom>
          <a:blipFill>
            <a:blip r:embed="rId8"/>
            <a:stretch>
              <a:fillRect l="0" t="0" r="0" b="0"/>
            </a:stretch>
          </a:blipFill>
        </p:spPr>
      </p:sp>
      <p:sp>
        <p:nvSpPr>
          <p:cNvPr name="Freeform 7" id="7"/>
          <p:cNvSpPr/>
          <p:nvPr/>
        </p:nvSpPr>
        <p:spPr>
          <a:xfrm flipH="false" flipV="false" rot="0">
            <a:off x="3803327" y="5761981"/>
            <a:ext cx="10633193" cy="931503"/>
          </a:xfrm>
          <a:custGeom>
            <a:avLst/>
            <a:gdLst/>
            <a:ahLst/>
            <a:cxnLst/>
            <a:rect r="r" b="b" t="t" l="l"/>
            <a:pathLst>
              <a:path h="931503" w="10633193">
                <a:moveTo>
                  <a:pt x="0" y="0"/>
                </a:moveTo>
                <a:lnTo>
                  <a:pt x="10633193" y="0"/>
                </a:lnTo>
                <a:lnTo>
                  <a:pt x="10633193" y="931502"/>
                </a:lnTo>
                <a:lnTo>
                  <a:pt x="0" y="931502"/>
                </a:lnTo>
                <a:lnTo>
                  <a:pt x="0" y="0"/>
                </a:lnTo>
                <a:close/>
              </a:path>
            </a:pathLst>
          </a:custGeom>
          <a:blipFill>
            <a:blip r:embed="rId9"/>
            <a:stretch>
              <a:fillRect l="0" t="0" r="0" b="0"/>
            </a:stretch>
          </a:blipFill>
        </p:spPr>
      </p:sp>
      <p:pic>
        <p:nvPicPr>
          <p:cNvPr name="Picture 8" id="8"/>
          <p:cNvPicPr>
            <a:picLocks noChangeAspect="true"/>
          </p:cNvPicPr>
          <p:nvPr/>
        </p:nvPicPr>
        <p:blipFill>
          <a:blip r:embed="rId10"/>
          <a:srcRect l="0" t="0" r="0" b="0"/>
          <a:stretch>
            <a:fillRect/>
          </a:stretch>
        </p:blipFill>
        <p:spPr>
          <a:xfrm flipH="false" flipV="false" rot="0">
            <a:off x="1853587" y="3585497"/>
            <a:ext cx="1649774" cy="1745793"/>
          </a:xfrm>
          <a:prstGeom prst="rect">
            <a:avLst/>
          </a:prstGeom>
        </p:spPr>
      </p:pic>
      <p:pic>
        <p:nvPicPr>
          <p:cNvPr name="Picture 9" id="9"/>
          <p:cNvPicPr>
            <a:picLocks noChangeAspect="true"/>
          </p:cNvPicPr>
          <p:nvPr/>
        </p:nvPicPr>
        <p:blipFill>
          <a:blip r:embed="rId11"/>
          <a:srcRect l="0" t="0" r="0" b="0"/>
          <a:stretch>
            <a:fillRect/>
          </a:stretch>
        </p:blipFill>
        <p:spPr>
          <a:xfrm flipH="false" flipV="false" rot="0">
            <a:off x="2253782" y="5778575"/>
            <a:ext cx="849384" cy="1029556"/>
          </a:xfrm>
          <a:prstGeom prst="rect">
            <a:avLst/>
          </a:prstGeom>
        </p:spPr>
      </p:pic>
      <p:pic>
        <p:nvPicPr>
          <p:cNvPr name="Picture 10" id="10"/>
          <p:cNvPicPr>
            <a:picLocks noChangeAspect="true"/>
          </p:cNvPicPr>
          <p:nvPr/>
        </p:nvPicPr>
        <p:blipFill>
          <a:blip r:embed="rId12"/>
          <a:srcRect l="0" t="0" r="0" b="0"/>
          <a:stretch>
            <a:fillRect/>
          </a:stretch>
        </p:blipFill>
        <p:spPr>
          <a:xfrm flipH="false" flipV="false" rot="0">
            <a:off x="2073427" y="7255416"/>
            <a:ext cx="1198635" cy="1488987"/>
          </a:xfrm>
          <a:prstGeom prst="rect">
            <a:avLst/>
          </a:prstGeom>
        </p:spPr>
      </p:pic>
      <p:sp>
        <p:nvSpPr>
          <p:cNvPr name="TextBox 11" id="11"/>
          <p:cNvSpPr txBox="true"/>
          <p:nvPr/>
        </p:nvSpPr>
        <p:spPr>
          <a:xfrm rot="0">
            <a:off x="1028700" y="2058256"/>
            <a:ext cx="6839761" cy="1293495"/>
          </a:xfrm>
          <a:prstGeom prst="rect">
            <a:avLst/>
          </a:prstGeom>
        </p:spPr>
        <p:txBody>
          <a:bodyPr anchor="t" rtlCol="false" tIns="0" lIns="0" bIns="0" rIns="0">
            <a:spAutoFit/>
          </a:bodyPr>
          <a:lstStyle/>
          <a:p>
            <a:pPr algn="l">
              <a:lnSpc>
                <a:spcPts val="10080"/>
              </a:lnSpc>
              <a:spcBef>
                <a:spcPct val="0"/>
              </a:spcBef>
            </a:pPr>
            <a:r>
              <a:rPr lang="en-US" sz="7200">
                <a:solidFill>
                  <a:srgbClr val="3E630F"/>
                </a:solidFill>
                <a:latin typeface="Poppins Semi-Bold"/>
              </a:rPr>
              <a:t>MODEL TUNING</a:t>
            </a:r>
          </a:p>
        </p:txBody>
      </p:sp>
      <p:sp>
        <p:nvSpPr>
          <p:cNvPr name="TextBox 12" id="12"/>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SCIENCE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3711431" y="-1044459"/>
            <a:ext cx="10630861" cy="3993562"/>
          </a:xfrm>
          <a:custGeom>
            <a:avLst/>
            <a:gdLst/>
            <a:ahLst/>
            <a:cxnLst/>
            <a:rect r="r" b="b" t="t" l="l"/>
            <a:pathLst>
              <a:path h="3993562" w="10630861">
                <a:moveTo>
                  <a:pt x="0" y="0"/>
                </a:moveTo>
                <a:lnTo>
                  <a:pt x="10630861" y="0"/>
                </a:lnTo>
                <a:lnTo>
                  <a:pt x="10630861" y="3993562"/>
                </a:lnTo>
                <a:lnTo>
                  <a:pt x="0" y="39935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024681" y="1421138"/>
            <a:ext cx="7774181" cy="959931"/>
          </a:xfrm>
          <a:prstGeom prst="rect">
            <a:avLst/>
          </a:prstGeom>
        </p:spPr>
        <p:txBody>
          <a:bodyPr anchor="t" rtlCol="false" tIns="0" lIns="0" bIns="0" rIns="0">
            <a:spAutoFit/>
          </a:bodyPr>
          <a:lstStyle/>
          <a:p>
            <a:pPr algn="ctr">
              <a:lnSpc>
                <a:spcPts val="6644"/>
              </a:lnSpc>
            </a:pPr>
            <a:r>
              <a:rPr lang="en-US" sz="8629">
                <a:solidFill>
                  <a:srgbClr val="E17E3F"/>
                </a:solidFill>
                <a:latin typeface="Baloo Bhaijaan"/>
              </a:rPr>
              <a:t>CONCLUSION</a:t>
            </a:r>
          </a:p>
        </p:txBody>
      </p:sp>
      <p:sp>
        <p:nvSpPr>
          <p:cNvPr name="TextBox 5" id="5"/>
          <p:cNvSpPr txBox="true"/>
          <p:nvPr/>
        </p:nvSpPr>
        <p:spPr>
          <a:xfrm rot="0">
            <a:off x="324265" y="3206278"/>
            <a:ext cx="17367584" cy="6675505"/>
          </a:xfrm>
          <a:prstGeom prst="rect">
            <a:avLst/>
          </a:prstGeom>
        </p:spPr>
        <p:txBody>
          <a:bodyPr anchor="t" rtlCol="false" tIns="0" lIns="0" bIns="0" rIns="0">
            <a:spAutoFit/>
          </a:bodyPr>
          <a:lstStyle/>
          <a:p>
            <a:pPr algn="l" marL="579657" indent="-289829" lvl="1">
              <a:lnSpc>
                <a:spcPts val="3758"/>
              </a:lnSpc>
              <a:buFont typeface="Arial"/>
              <a:buChar char="•"/>
            </a:pPr>
            <a:r>
              <a:rPr lang="en-US" sz="2684">
                <a:solidFill>
                  <a:srgbClr val="000000"/>
                </a:solidFill>
                <a:latin typeface="Poppins Semi-Bold"/>
              </a:rPr>
              <a:t>Cabang RSMA memiliki persediaan obat paling banyak yaitu 20018 obat, diikuti cabang RSMD yaitu 18478 persediaan obat, dan yang paling sedikit adalah cabang RSMS yaitu 16220 persediaan obat.</a:t>
            </a:r>
          </a:p>
          <a:p>
            <a:pPr algn="l">
              <a:lnSpc>
                <a:spcPts val="3758"/>
              </a:lnSpc>
            </a:pPr>
          </a:p>
          <a:p>
            <a:pPr algn="l" marL="579657" indent="-289829" lvl="1">
              <a:lnSpc>
                <a:spcPts val="3758"/>
              </a:lnSpc>
              <a:buFont typeface="Arial"/>
              <a:buChar char="•"/>
            </a:pPr>
            <a:r>
              <a:rPr lang="en-US" sz="2684">
                <a:solidFill>
                  <a:srgbClr val="000000"/>
                </a:solidFill>
                <a:latin typeface="Poppins Semi-Bold"/>
              </a:rPr>
              <a:t>Dari hasil keseluruhan, terdapat perbedaan yang signifikan antara persediaan obat dan penggunaan obat. Hal ini menyebabkan adanya penimbunan obat disebabkan persediaan obat yang tidak sesuai dengan kebutuhan aktual rumah sakit.</a:t>
            </a:r>
          </a:p>
          <a:p>
            <a:pPr algn="l">
              <a:lnSpc>
                <a:spcPts val="3758"/>
              </a:lnSpc>
            </a:pPr>
          </a:p>
          <a:p>
            <a:pPr algn="l" marL="579657" indent="-289829" lvl="1">
              <a:lnSpc>
                <a:spcPts val="3758"/>
              </a:lnSpc>
              <a:buFont typeface="Arial"/>
              <a:buChar char="•"/>
            </a:pPr>
            <a:r>
              <a:rPr lang="en-US" sz="2684">
                <a:solidFill>
                  <a:srgbClr val="000000"/>
                </a:solidFill>
                <a:latin typeface="Poppins Semi-Bold"/>
              </a:rPr>
              <a:t>Dari penggunaan obat tiap cabang dapat dilihat jumlah kebutuhan obat yang dibutuhkan oleh masing-masing cabang rumah sakit. Jumlah penggunaan obat di cabang RSMS adalah tertinggi dengan jumlah penggunaan obat 9603</a:t>
            </a:r>
          </a:p>
          <a:p>
            <a:pPr algn="l">
              <a:lnSpc>
                <a:spcPts val="3758"/>
              </a:lnSpc>
            </a:pPr>
          </a:p>
          <a:p>
            <a:pPr algn="l" marL="579657" indent="-289829" lvl="1">
              <a:lnSpc>
                <a:spcPts val="3758"/>
              </a:lnSpc>
              <a:spcBef>
                <a:spcPct val="0"/>
              </a:spcBef>
              <a:buFont typeface="Arial"/>
              <a:buChar char="•"/>
            </a:pPr>
            <a:r>
              <a:rPr lang="en-US" sz="2684">
                <a:solidFill>
                  <a:srgbClr val="000000"/>
                </a:solidFill>
                <a:latin typeface="Poppins Semi-Bold"/>
              </a:rPr>
              <a:t>Algoritma </a:t>
            </a:r>
            <a:r>
              <a:rPr lang="en-US" sz="2684">
                <a:solidFill>
                  <a:srgbClr val="000000"/>
                </a:solidFill>
                <a:latin typeface="Poppins Semi-Bold Italics"/>
              </a:rPr>
              <a:t>Random Forest Regressor </a:t>
            </a:r>
            <a:r>
              <a:rPr lang="en-US" sz="2684">
                <a:solidFill>
                  <a:srgbClr val="000000"/>
                </a:solidFill>
                <a:latin typeface="Poppins Semi-Bold"/>
              </a:rPr>
              <a:t>terbukti efektif dan memiliki tingkat keakuratan yang tinggi dalam memprediksi kuantitas obat di suatu cabang rumah sakit.</a:t>
            </a:r>
          </a:p>
        </p:txBody>
      </p:sp>
      <p:sp>
        <p:nvSpPr>
          <p:cNvPr name="Freeform 6" id="6"/>
          <p:cNvSpPr/>
          <p:nvPr/>
        </p:nvSpPr>
        <p:spPr>
          <a:xfrm flipH="false" flipV="false" rot="0">
            <a:off x="14109729" y="1478745"/>
            <a:ext cx="1408870" cy="1470358"/>
          </a:xfrm>
          <a:custGeom>
            <a:avLst/>
            <a:gdLst/>
            <a:ahLst/>
            <a:cxnLst/>
            <a:rect r="r" b="b" t="t" l="l"/>
            <a:pathLst>
              <a:path h="1470358" w="1408870">
                <a:moveTo>
                  <a:pt x="0" y="0"/>
                </a:moveTo>
                <a:lnTo>
                  <a:pt x="1408870" y="0"/>
                </a:lnTo>
                <a:lnTo>
                  <a:pt x="1408870" y="1470358"/>
                </a:lnTo>
                <a:lnTo>
                  <a:pt x="0" y="147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24265" y="-735179"/>
            <a:ext cx="1408870" cy="1470358"/>
          </a:xfrm>
          <a:custGeom>
            <a:avLst/>
            <a:gdLst/>
            <a:ahLst/>
            <a:cxnLst/>
            <a:rect r="r" b="b" t="t" l="l"/>
            <a:pathLst>
              <a:path h="1470358" w="1408870">
                <a:moveTo>
                  <a:pt x="0" y="0"/>
                </a:moveTo>
                <a:lnTo>
                  <a:pt x="1408870" y="0"/>
                </a:lnTo>
                <a:lnTo>
                  <a:pt x="1408870" y="1470358"/>
                </a:lnTo>
                <a:lnTo>
                  <a:pt x="0" y="147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554865" y="9551821"/>
            <a:ext cx="1408870" cy="1470358"/>
          </a:xfrm>
          <a:custGeom>
            <a:avLst/>
            <a:gdLst/>
            <a:ahLst/>
            <a:cxnLst/>
            <a:rect r="r" b="b" t="t" l="l"/>
            <a:pathLst>
              <a:path h="1470358" w="1408870">
                <a:moveTo>
                  <a:pt x="0" y="0"/>
                </a:moveTo>
                <a:lnTo>
                  <a:pt x="1408870" y="0"/>
                </a:lnTo>
                <a:lnTo>
                  <a:pt x="1408870" y="1470358"/>
                </a:lnTo>
                <a:lnTo>
                  <a:pt x="0" y="147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3100376" y="1944544"/>
            <a:ext cx="11787620" cy="6023215"/>
          </a:xfrm>
          <a:custGeom>
            <a:avLst/>
            <a:gdLst/>
            <a:ahLst/>
            <a:cxnLst/>
            <a:rect r="r" b="b" t="t" l="l"/>
            <a:pathLst>
              <a:path h="6023215" w="11787620">
                <a:moveTo>
                  <a:pt x="0" y="0"/>
                </a:moveTo>
                <a:lnTo>
                  <a:pt x="11787620" y="0"/>
                </a:lnTo>
                <a:lnTo>
                  <a:pt x="11787620" y="6023216"/>
                </a:lnTo>
                <a:lnTo>
                  <a:pt x="0" y="60232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57191" y="3542286"/>
            <a:ext cx="9875270" cy="3523056"/>
          </a:xfrm>
          <a:prstGeom prst="rect">
            <a:avLst/>
          </a:prstGeom>
        </p:spPr>
        <p:txBody>
          <a:bodyPr anchor="t" rtlCol="false" tIns="0" lIns="0" bIns="0" rIns="0">
            <a:spAutoFit/>
          </a:bodyPr>
          <a:lstStyle/>
          <a:p>
            <a:pPr algn="ctr">
              <a:lnSpc>
                <a:spcPts val="13016"/>
              </a:lnSpc>
            </a:pPr>
            <a:r>
              <a:rPr lang="en-US" sz="16904">
                <a:solidFill>
                  <a:srgbClr val="E17E3F"/>
                </a:solidFill>
                <a:latin typeface="Baloo Bhaijaan"/>
              </a:rPr>
              <a:t>THANK YOU!</a:t>
            </a:r>
          </a:p>
        </p:txBody>
      </p:sp>
      <p:sp>
        <p:nvSpPr>
          <p:cNvPr name="Freeform 5" id="5"/>
          <p:cNvSpPr/>
          <p:nvPr/>
        </p:nvSpPr>
        <p:spPr>
          <a:xfrm flipH="false" flipV="false" rot="0">
            <a:off x="13833300" y="2700855"/>
            <a:ext cx="1408870" cy="1470358"/>
          </a:xfrm>
          <a:custGeom>
            <a:avLst/>
            <a:gdLst/>
            <a:ahLst/>
            <a:cxnLst/>
            <a:rect r="r" b="b" t="t" l="l"/>
            <a:pathLst>
              <a:path h="1470358" w="1408870">
                <a:moveTo>
                  <a:pt x="0" y="0"/>
                </a:moveTo>
                <a:lnTo>
                  <a:pt x="1408870" y="0"/>
                </a:lnTo>
                <a:lnTo>
                  <a:pt x="1408870" y="1470358"/>
                </a:lnTo>
                <a:lnTo>
                  <a:pt x="0" y="147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590982" y="4956152"/>
            <a:ext cx="1656032" cy="1656032"/>
          </a:xfrm>
          <a:custGeom>
            <a:avLst/>
            <a:gdLst/>
            <a:ahLst/>
            <a:cxnLst/>
            <a:rect r="r" b="b" t="t" l="l"/>
            <a:pathLst>
              <a:path h="1656032" w="1656032">
                <a:moveTo>
                  <a:pt x="0" y="0"/>
                </a:moveTo>
                <a:lnTo>
                  <a:pt x="1656031" y="0"/>
                </a:lnTo>
                <a:lnTo>
                  <a:pt x="1656031" y="1656032"/>
                </a:lnTo>
                <a:lnTo>
                  <a:pt x="0" y="16560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490110" y="1289463"/>
            <a:ext cx="1307781" cy="1310163"/>
          </a:xfrm>
          <a:custGeom>
            <a:avLst/>
            <a:gdLst/>
            <a:ahLst/>
            <a:cxnLst/>
            <a:rect r="r" b="b" t="t" l="l"/>
            <a:pathLst>
              <a:path h="1310163" w="1307781">
                <a:moveTo>
                  <a:pt x="0" y="0"/>
                </a:moveTo>
                <a:lnTo>
                  <a:pt x="1307780" y="0"/>
                </a:lnTo>
                <a:lnTo>
                  <a:pt x="1307780" y="1310163"/>
                </a:lnTo>
                <a:lnTo>
                  <a:pt x="0" y="13101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23791" y="1376604"/>
            <a:ext cx="1408870" cy="1470358"/>
          </a:xfrm>
          <a:custGeom>
            <a:avLst/>
            <a:gdLst/>
            <a:ahLst/>
            <a:cxnLst/>
            <a:rect r="r" b="b" t="t" l="l"/>
            <a:pathLst>
              <a:path h="1470358" w="1408870">
                <a:moveTo>
                  <a:pt x="0" y="0"/>
                </a:moveTo>
                <a:lnTo>
                  <a:pt x="1408870" y="0"/>
                </a:lnTo>
                <a:lnTo>
                  <a:pt x="1408870" y="1470357"/>
                </a:lnTo>
                <a:lnTo>
                  <a:pt x="0" y="14703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095420" y="7602268"/>
            <a:ext cx="1656032" cy="1656032"/>
          </a:xfrm>
          <a:custGeom>
            <a:avLst/>
            <a:gdLst/>
            <a:ahLst/>
            <a:cxnLst/>
            <a:rect r="r" b="b" t="t" l="l"/>
            <a:pathLst>
              <a:path h="1656032" w="1656032">
                <a:moveTo>
                  <a:pt x="0" y="0"/>
                </a:moveTo>
                <a:lnTo>
                  <a:pt x="1656032" y="0"/>
                </a:lnTo>
                <a:lnTo>
                  <a:pt x="1656032" y="1656032"/>
                </a:lnTo>
                <a:lnTo>
                  <a:pt x="0" y="16560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1259605" y="725938"/>
            <a:ext cx="8336245" cy="8078579"/>
          </a:xfrm>
          <a:custGeom>
            <a:avLst/>
            <a:gdLst/>
            <a:ahLst/>
            <a:cxnLst/>
            <a:rect r="r" b="b" t="t" l="l"/>
            <a:pathLst>
              <a:path h="8078579" w="8336245">
                <a:moveTo>
                  <a:pt x="0" y="0"/>
                </a:moveTo>
                <a:lnTo>
                  <a:pt x="8336245" y="0"/>
                </a:lnTo>
                <a:lnTo>
                  <a:pt x="8336245" y="8078580"/>
                </a:lnTo>
                <a:lnTo>
                  <a:pt x="0" y="807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38274" y="2492904"/>
            <a:ext cx="6378906" cy="1565314"/>
          </a:xfrm>
          <a:prstGeom prst="rect">
            <a:avLst/>
          </a:prstGeom>
        </p:spPr>
        <p:txBody>
          <a:bodyPr anchor="t" rtlCol="false" tIns="0" lIns="0" bIns="0" rIns="0">
            <a:spAutoFit/>
          </a:bodyPr>
          <a:lstStyle/>
          <a:p>
            <a:pPr algn="ctr">
              <a:lnSpc>
                <a:spcPts val="5799"/>
              </a:lnSpc>
            </a:pPr>
            <a:r>
              <a:rPr lang="en-US" sz="7532">
                <a:solidFill>
                  <a:srgbClr val="E17E3F"/>
                </a:solidFill>
                <a:latin typeface="Baloo Bhaijaan"/>
              </a:rPr>
              <a:t>BACKGROUND</a:t>
            </a:r>
          </a:p>
          <a:p>
            <a:pPr algn="ctr">
              <a:lnSpc>
                <a:spcPts val="5799"/>
              </a:lnSpc>
            </a:pPr>
            <a:r>
              <a:rPr lang="en-US" sz="7532">
                <a:solidFill>
                  <a:srgbClr val="E17E3F"/>
                </a:solidFill>
                <a:latin typeface="Baloo Bhaijaan"/>
              </a:rPr>
              <a:t>PROJECT</a:t>
            </a:r>
          </a:p>
        </p:txBody>
      </p:sp>
      <p:sp>
        <p:nvSpPr>
          <p:cNvPr name="Freeform 5" id="5"/>
          <p:cNvSpPr/>
          <p:nvPr/>
        </p:nvSpPr>
        <p:spPr>
          <a:xfrm flipH="false" flipV="false" rot="0">
            <a:off x="7288110" y="4349366"/>
            <a:ext cx="837817" cy="831724"/>
          </a:xfrm>
          <a:custGeom>
            <a:avLst/>
            <a:gdLst/>
            <a:ahLst/>
            <a:cxnLst/>
            <a:rect r="r" b="b" t="t" l="l"/>
            <a:pathLst>
              <a:path h="831724" w="837817">
                <a:moveTo>
                  <a:pt x="0" y="0"/>
                </a:moveTo>
                <a:lnTo>
                  <a:pt x="837817" y="0"/>
                </a:lnTo>
                <a:lnTo>
                  <a:pt x="837817" y="831724"/>
                </a:lnTo>
                <a:lnTo>
                  <a:pt x="0" y="831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758923" y="0"/>
            <a:ext cx="1278653" cy="839261"/>
          </a:xfrm>
          <a:custGeom>
            <a:avLst/>
            <a:gdLst/>
            <a:ahLst/>
            <a:cxnLst/>
            <a:rect r="r" b="b" t="t" l="l"/>
            <a:pathLst>
              <a:path h="839261" w="1278653">
                <a:moveTo>
                  <a:pt x="0" y="0"/>
                </a:moveTo>
                <a:lnTo>
                  <a:pt x="1278653" y="0"/>
                </a:lnTo>
                <a:lnTo>
                  <a:pt x="1278653" y="839261"/>
                </a:lnTo>
                <a:lnTo>
                  <a:pt x="0" y="8392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306166" y="962025"/>
            <a:ext cx="7221724" cy="7315375"/>
          </a:xfrm>
          <a:prstGeom prst="rect">
            <a:avLst/>
          </a:prstGeom>
        </p:spPr>
        <p:txBody>
          <a:bodyPr anchor="t" rtlCol="false" tIns="0" lIns="0" bIns="0" rIns="0">
            <a:spAutoFit/>
          </a:bodyPr>
          <a:lstStyle/>
          <a:p>
            <a:pPr algn="ctr">
              <a:lnSpc>
                <a:spcPts val="3665"/>
              </a:lnSpc>
            </a:pPr>
            <a:r>
              <a:rPr lang="en-US" sz="2618">
                <a:solidFill>
                  <a:srgbClr val="000000"/>
                </a:solidFill>
                <a:latin typeface="Poppins Semi-Bold"/>
              </a:rPr>
              <a:t>Setiap cabang memiliki inventory stok obat dan permintaan dokter untuk spesialis penyakit tertentu. Sering terjadi permintaan dokter untuk spesialis penyakit tertentu yang tidak seimbang, hal ini tentunya berpengaruh pada jumlah kebutuhan obat yang dikonsumsi pasien dan stok obat di setiap cabang rumah sakit yang berbeda. </a:t>
            </a:r>
          </a:p>
          <a:p>
            <a:pPr algn="ctr">
              <a:lnSpc>
                <a:spcPts val="3665"/>
              </a:lnSpc>
            </a:pPr>
          </a:p>
          <a:p>
            <a:pPr algn="ctr">
              <a:lnSpc>
                <a:spcPts val="3665"/>
              </a:lnSpc>
              <a:spcBef>
                <a:spcPct val="0"/>
              </a:spcBef>
            </a:pPr>
            <a:r>
              <a:rPr lang="en-US" sz="2618">
                <a:solidFill>
                  <a:srgbClr val="000000"/>
                </a:solidFill>
                <a:latin typeface="Poppins Semi-Bold"/>
              </a:rPr>
              <a:t>Oleh karena itu, perlu dilakukan optimalisasi pendistribusian obat dan dokter serta memprediksi obat bulan berikutnya untuk menghindari kelebihan dan kekurangan persediaan obat di masing-masing cabang rumah sakit.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10496084" y="448969"/>
            <a:ext cx="6401634" cy="9389063"/>
          </a:xfrm>
          <a:custGeom>
            <a:avLst/>
            <a:gdLst/>
            <a:ahLst/>
            <a:cxnLst/>
            <a:rect r="r" b="b" t="t" l="l"/>
            <a:pathLst>
              <a:path h="9389063" w="6401634">
                <a:moveTo>
                  <a:pt x="0" y="0"/>
                </a:moveTo>
                <a:lnTo>
                  <a:pt x="6401634" y="0"/>
                </a:lnTo>
                <a:lnTo>
                  <a:pt x="6401634" y="9389062"/>
                </a:lnTo>
                <a:lnTo>
                  <a:pt x="0" y="9389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1559" y="430882"/>
            <a:ext cx="5964212" cy="3600216"/>
          </a:xfrm>
          <a:custGeom>
            <a:avLst/>
            <a:gdLst/>
            <a:ahLst/>
            <a:cxnLst/>
            <a:rect r="r" b="b" t="t" l="l"/>
            <a:pathLst>
              <a:path h="3600216" w="5964212">
                <a:moveTo>
                  <a:pt x="0" y="0"/>
                </a:moveTo>
                <a:lnTo>
                  <a:pt x="5964213" y="0"/>
                </a:lnTo>
                <a:lnTo>
                  <a:pt x="5964213" y="3600216"/>
                </a:lnTo>
                <a:lnTo>
                  <a:pt x="0" y="36002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81559" y="1868502"/>
            <a:ext cx="5931559" cy="1134552"/>
          </a:xfrm>
          <a:prstGeom prst="rect">
            <a:avLst/>
          </a:prstGeom>
        </p:spPr>
        <p:txBody>
          <a:bodyPr anchor="t" rtlCol="false" tIns="0" lIns="0" bIns="0" rIns="0">
            <a:spAutoFit/>
          </a:bodyPr>
          <a:lstStyle/>
          <a:p>
            <a:pPr algn="ctr">
              <a:lnSpc>
                <a:spcPts val="7818"/>
              </a:lnSpc>
            </a:pPr>
            <a:r>
              <a:rPr lang="en-US" sz="10153">
                <a:solidFill>
                  <a:srgbClr val="E17E3F"/>
                </a:solidFill>
                <a:latin typeface="Baloo Bhaijaan"/>
              </a:rPr>
              <a:t>PROBLEM</a:t>
            </a:r>
          </a:p>
        </p:txBody>
      </p:sp>
      <p:sp>
        <p:nvSpPr>
          <p:cNvPr name="Freeform 6" id="6"/>
          <p:cNvSpPr/>
          <p:nvPr/>
        </p:nvSpPr>
        <p:spPr>
          <a:xfrm flipH="false" flipV="false" rot="0">
            <a:off x="6294418" y="2471508"/>
            <a:ext cx="733042" cy="727711"/>
          </a:xfrm>
          <a:custGeom>
            <a:avLst/>
            <a:gdLst/>
            <a:ahLst/>
            <a:cxnLst/>
            <a:rect r="r" b="b" t="t" l="l"/>
            <a:pathLst>
              <a:path h="727711" w="733042">
                <a:moveTo>
                  <a:pt x="0" y="0"/>
                </a:moveTo>
                <a:lnTo>
                  <a:pt x="733042" y="0"/>
                </a:lnTo>
                <a:lnTo>
                  <a:pt x="733042" y="727711"/>
                </a:lnTo>
                <a:lnTo>
                  <a:pt x="0" y="7277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966044" y="4468519"/>
            <a:ext cx="8893731" cy="4818734"/>
          </a:xfrm>
          <a:prstGeom prst="rect">
            <a:avLst/>
          </a:prstGeom>
        </p:spPr>
        <p:txBody>
          <a:bodyPr anchor="t" rtlCol="false" tIns="0" lIns="0" bIns="0" rIns="0">
            <a:spAutoFit/>
          </a:bodyPr>
          <a:lstStyle/>
          <a:p>
            <a:pPr algn="just">
              <a:lnSpc>
                <a:spcPts val="4250"/>
              </a:lnSpc>
              <a:spcBef>
                <a:spcPct val="0"/>
              </a:spcBef>
            </a:pPr>
            <a:r>
              <a:rPr lang="en-US" sz="3036">
                <a:solidFill>
                  <a:srgbClr val="000000"/>
                </a:solidFill>
                <a:latin typeface="Poppins Semi-Bold"/>
              </a:rPr>
              <a:t>Bagaimana cara mengoptimalkan pendistribusian obat dan dokter spesialis di beberapa cabang rumah sakit, untuk memastikan keseimbangan antara permintaan dan ketersediaan obat serta kebutuhan dokter spesialis penyakit tertentu setiap bulan, guna menghindari kelebihan dan kekurangan persediaan obat di masing-masing cabang rumah sakit?</a:t>
            </a:r>
          </a:p>
        </p:txBody>
      </p:sp>
      <p:pic>
        <p:nvPicPr>
          <p:cNvPr name="Picture 8" id="8"/>
          <p:cNvPicPr>
            <a:picLocks noChangeAspect="true"/>
          </p:cNvPicPr>
          <p:nvPr/>
        </p:nvPicPr>
        <p:blipFill>
          <a:blip r:embed="rId9"/>
          <a:stretch>
            <a:fillRect/>
          </a:stretch>
        </p:blipFill>
        <p:spPr>
          <a:xfrm rot="0">
            <a:off x="10098499" y="1239286"/>
            <a:ext cx="6694451" cy="7808428"/>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1376841" y="3474304"/>
            <a:ext cx="7315200" cy="3338391"/>
          </a:xfrm>
          <a:custGeom>
            <a:avLst/>
            <a:gdLst/>
            <a:ahLst/>
            <a:cxnLst/>
            <a:rect r="r" b="b" t="t" l="l"/>
            <a:pathLst>
              <a:path h="3338391" w="7315200">
                <a:moveTo>
                  <a:pt x="0" y="0"/>
                </a:moveTo>
                <a:lnTo>
                  <a:pt x="7315200" y="0"/>
                </a:lnTo>
                <a:lnTo>
                  <a:pt x="7315200" y="3338392"/>
                </a:lnTo>
                <a:lnTo>
                  <a:pt x="0" y="3338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H="true">
            <a:off x="5015391" y="-768897"/>
            <a:ext cx="0" cy="4732047"/>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4781744" y="3614999"/>
            <a:ext cx="467293" cy="46729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5E3"/>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915150" y="279175"/>
            <a:ext cx="3553782" cy="1499050"/>
          </a:xfrm>
          <a:custGeom>
            <a:avLst/>
            <a:gdLst/>
            <a:ahLst/>
            <a:cxnLst/>
            <a:rect r="r" b="b" t="t" l="l"/>
            <a:pathLst>
              <a:path h="1499050" w="3553782">
                <a:moveTo>
                  <a:pt x="0" y="0"/>
                </a:moveTo>
                <a:lnTo>
                  <a:pt x="3553782" y="0"/>
                </a:lnTo>
                <a:lnTo>
                  <a:pt x="3553782" y="1499050"/>
                </a:lnTo>
                <a:lnTo>
                  <a:pt x="0" y="1499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4353674"/>
            <a:ext cx="8011482" cy="1970177"/>
          </a:xfrm>
          <a:prstGeom prst="rect">
            <a:avLst/>
          </a:prstGeom>
        </p:spPr>
        <p:txBody>
          <a:bodyPr anchor="t" rtlCol="false" tIns="0" lIns="0" bIns="0" rIns="0">
            <a:spAutoFit/>
          </a:bodyPr>
          <a:lstStyle/>
          <a:p>
            <a:pPr algn="ctr">
              <a:lnSpc>
                <a:spcPts val="7284"/>
              </a:lnSpc>
            </a:pPr>
            <a:r>
              <a:rPr lang="en-US" sz="9460">
                <a:solidFill>
                  <a:srgbClr val="F9F5E3"/>
                </a:solidFill>
                <a:latin typeface="Baloo Bhaijaan"/>
              </a:rPr>
              <a:t>PROJECT GOALS</a:t>
            </a:r>
          </a:p>
        </p:txBody>
      </p:sp>
      <p:sp>
        <p:nvSpPr>
          <p:cNvPr name="TextBox 10" id="10"/>
          <p:cNvSpPr txBox="true"/>
          <p:nvPr/>
        </p:nvSpPr>
        <p:spPr>
          <a:xfrm rot="0">
            <a:off x="9040182" y="1682975"/>
            <a:ext cx="8351510" cy="8145689"/>
          </a:xfrm>
          <a:prstGeom prst="rect">
            <a:avLst/>
          </a:prstGeom>
        </p:spPr>
        <p:txBody>
          <a:bodyPr anchor="t" rtlCol="false" tIns="0" lIns="0" bIns="0" rIns="0">
            <a:spAutoFit/>
          </a:bodyPr>
          <a:lstStyle/>
          <a:p>
            <a:pPr algn="just" marL="713241" indent="-356620" lvl="1">
              <a:lnSpc>
                <a:spcPts val="4624"/>
              </a:lnSpc>
              <a:buAutoNum type="arabicPeriod" startAt="1"/>
            </a:pPr>
            <a:r>
              <a:rPr lang="en-US" sz="3303">
                <a:solidFill>
                  <a:srgbClr val="000000"/>
                </a:solidFill>
                <a:latin typeface="Poppins Semi-Bold"/>
              </a:rPr>
              <a:t>Mengetahui persediaan obat di masing masing cabang Rumah Sakit Mulia</a:t>
            </a:r>
          </a:p>
          <a:p>
            <a:pPr algn="just" marL="713241" indent="-356620" lvl="1">
              <a:lnSpc>
                <a:spcPts val="4624"/>
              </a:lnSpc>
              <a:buAutoNum type="arabicPeriod" startAt="1"/>
            </a:pPr>
            <a:r>
              <a:rPr lang="en-US" sz="3303">
                <a:solidFill>
                  <a:srgbClr val="000000"/>
                </a:solidFill>
                <a:latin typeface="Poppins Semi-Bold"/>
              </a:rPr>
              <a:t>Mengetahui selisih antara ketersediaan dan kebutuhan obat di cabang rumah sakit RSMA, RSMD, RSMS</a:t>
            </a:r>
          </a:p>
          <a:p>
            <a:pPr algn="just" marL="713241" indent="-356620" lvl="1">
              <a:lnSpc>
                <a:spcPts val="4624"/>
              </a:lnSpc>
              <a:buAutoNum type="arabicPeriod" startAt="1"/>
            </a:pPr>
            <a:r>
              <a:rPr lang="en-US" sz="3303">
                <a:solidFill>
                  <a:srgbClr val="000000"/>
                </a:solidFill>
                <a:latin typeface="Poppins Semi-Bold"/>
              </a:rPr>
              <a:t>Mengetahui jumlah kebutuhan dokter di setiap rumah sakit</a:t>
            </a:r>
          </a:p>
          <a:p>
            <a:pPr algn="just" marL="713241" indent="-356620" lvl="1">
              <a:lnSpc>
                <a:spcPts val="4624"/>
              </a:lnSpc>
              <a:spcBef>
                <a:spcPct val="0"/>
              </a:spcBef>
              <a:buAutoNum type="arabicPeriod" startAt="1"/>
            </a:pPr>
            <a:r>
              <a:rPr lang="en-US" sz="3303">
                <a:solidFill>
                  <a:srgbClr val="000000"/>
                </a:solidFill>
                <a:latin typeface="Poppins Semi-Bold"/>
              </a:rPr>
              <a:t>Mengetahui implementasi Machine Learning untuk memprediksi kuantitas obat di cabang rumah sakit RSMA, RSMD, RSMS pada bulan acuan.</a:t>
            </a:r>
          </a:p>
        </p:txBody>
      </p:sp>
      <p:sp>
        <p:nvSpPr>
          <p:cNvPr name="Freeform 11" id="11"/>
          <p:cNvSpPr/>
          <p:nvPr/>
        </p:nvSpPr>
        <p:spPr>
          <a:xfrm flipH="false" flipV="false" rot="0">
            <a:off x="826560" y="5974363"/>
            <a:ext cx="1408870" cy="1470358"/>
          </a:xfrm>
          <a:custGeom>
            <a:avLst/>
            <a:gdLst/>
            <a:ahLst/>
            <a:cxnLst/>
            <a:rect r="r" b="b" t="t" l="l"/>
            <a:pathLst>
              <a:path h="1470358" w="1408870">
                <a:moveTo>
                  <a:pt x="0" y="0"/>
                </a:moveTo>
                <a:lnTo>
                  <a:pt x="1408870" y="0"/>
                </a:lnTo>
                <a:lnTo>
                  <a:pt x="1408870" y="1470358"/>
                </a:lnTo>
                <a:lnTo>
                  <a:pt x="0" y="14703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4420925" y="-1300943"/>
            <a:ext cx="18942677" cy="12238999"/>
          </a:xfrm>
          <a:custGeom>
            <a:avLst/>
            <a:gdLst/>
            <a:ahLst/>
            <a:cxnLst/>
            <a:rect r="r" b="b" t="t" l="l"/>
            <a:pathLst>
              <a:path h="12238999" w="18942677">
                <a:moveTo>
                  <a:pt x="0" y="0"/>
                </a:moveTo>
                <a:lnTo>
                  <a:pt x="18942677" y="0"/>
                </a:lnTo>
                <a:lnTo>
                  <a:pt x="18942677" y="12238999"/>
                </a:lnTo>
                <a:lnTo>
                  <a:pt x="0" y="12238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16098" y="-865853"/>
            <a:ext cx="6471902" cy="4214826"/>
          </a:xfrm>
          <a:custGeom>
            <a:avLst/>
            <a:gdLst/>
            <a:ahLst/>
            <a:cxnLst/>
            <a:rect r="r" b="b" t="t" l="l"/>
            <a:pathLst>
              <a:path h="4214826" w="6471902">
                <a:moveTo>
                  <a:pt x="0" y="0"/>
                </a:moveTo>
                <a:lnTo>
                  <a:pt x="6471902" y="0"/>
                </a:lnTo>
                <a:lnTo>
                  <a:pt x="6471902" y="4214827"/>
                </a:lnTo>
                <a:lnTo>
                  <a:pt x="0" y="4214827"/>
                </a:lnTo>
                <a:lnTo>
                  <a:pt x="0" y="0"/>
                </a:lnTo>
                <a:close/>
              </a:path>
            </a:pathLst>
          </a:custGeom>
          <a:blipFill>
            <a:blip r:embed="rId5"/>
            <a:stretch>
              <a:fillRect l="0" t="0" r="0" b="0"/>
            </a:stretch>
          </a:blipFill>
        </p:spPr>
      </p:sp>
      <p:sp>
        <p:nvSpPr>
          <p:cNvPr name="TextBox 5" id="5"/>
          <p:cNvSpPr txBox="true"/>
          <p:nvPr/>
        </p:nvSpPr>
        <p:spPr>
          <a:xfrm rot="0">
            <a:off x="11616846" y="1651135"/>
            <a:ext cx="6870406" cy="1100792"/>
          </a:xfrm>
          <a:prstGeom prst="rect">
            <a:avLst/>
          </a:prstGeom>
        </p:spPr>
        <p:txBody>
          <a:bodyPr anchor="t" rtlCol="false" tIns="0" lIns="0" bIns="0" rIns="0">
            <a:spAutoFit/>
          </a:bodyPr>
          <a:lstStyle/>
          <a:p>
            <a:pPr algn="ctr">
              <a:lnSpc>
                <a:spcPts val="7647"/>
              </a:lnSpc>
            </a:pPr>
            <a:r>
              <a:rPr lang="en-US" sz="9931">
                <a:solidFill>
                  <a:srgbClr val="FCF7F6"/>
                </a:solidFill>
                <a:latin typeface="Baloo Bhaijaan"/>
              </a:rPr>
              <a:t>PROCESS</a:t>
            </a:r>
          </a:p>
        </p:txBody>
      </p:sp>
      <p:sp>
        <p:nvSpPr>
          <p:cNvPr name="Freeform 6" id="6"/>
          <p:cNvSpPr/>
          <p:nvPr/>
        </p:nvSpPr>
        <p:spPr>
          <a:xfrm flipH="false" flipV="false" rot="0">
            <a:off x="17045163" y="2336065"/>
            <a:ext cx="837817" cy="831724"/>
          </a:xfrm>
          <a:custGeom>
            <a:avLst/>
            <a:gdLst/>
            <a:ahLst/>
            <a:cxnLst/>
            <a:rect r="r" b="b" t="t" l="l"/>
            <a:pathLst>
              <a:path h="831724" w="837817">
                <a:moveTo>
                  <a:pt x="0" y="0"/>
                </a:moveTo>
                <a:lnTo>
                  <a:pt x="837817" y="0"/>
                </a:lnTo>
                <a:lnTo>
                  <a:pt x="837817" y="831724"/>
                </a:lnTo>
                <a:lnTo>
                  <a:pt x="0" y="831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65880" y="80937"/>
            <a:ext cx="8944386" cy="10206063"/>
          </a:xfrm>
          <a:custGeom>
            <a:avLst/>
            <a:gdLst/>
            <a:ahLst/>
            <a:cxnLst/>
            <a:rect r="r" b="b" t="t" l="l"/>
            <a:pathLst>
              <a:path h="10206063" w="8944386">
                <a:moveTo>
                  <a:pt x="0" y="0"/>
                </a:moveTo>
                <a:lnTo>
                  <a:pt x="8944387" y="0"/>
                </a:lnTo>
                <a:lnTo>
                  <a:pt x="8944387" y="10206063"/>
                </a:lnTo>
                <a:lnTo>
                  <a:pt x="0" y="10206063"/>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92947"/>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73952" y="3712813"/>
            <a:ext cx="1691360" cy="1691360"/>
          </a:xfrm>
          <a:custGeom>
            <a:avLst/>
            <a:gdLst/>
            <a:ahLst/>
            <a:cxnLst/>
            <a:rect r="r" b="b" t="t" l="l"/>
            <a:pathLst>
              <a:path h="1691360" w="1691360">
                <a:moveTo>
                  <a:pt x="0" y="0"/>
                </a:moveTo>
                <a:lnTo>
                  <a:pt x="1691361" y="0"/>
                </a:lnTo>
                <a:lnTo>
                  <a:pt x="1691361" y="1691361"/>
                </a:lnTo>
                <a:lnTo>
                  <a:pt x="0" y="1691361"/>
                </a:lnTo>
                <a:lnTo>
                  <a:pt x="0" y="0"/>
                </a:lnTo>
                <a:close/>
              </a:path>
            </a:pathLst>
          </a:custGeom>
          <a:blipFill>
            <a:blip r:embed="rId7"/>
            <a:stretch>
              <a:fillRect l="0" t="0" r="0" b="0"/>
            </a:stretch>
          </a:blipFill>
        </p:spPr>
      </p:sp>
      <p:sp>
        <p:nvSpPr>
          <p:cNvPr name="AutoShape 6" id="6"/>
          <p:cNvSpPr/>
          <p:nvPr/>
        </p:nvSpPr>
        <p:spPr>
          <a:xfrm flipV="true">
            <a:off x="2936788" y="4614875"/>
            <a:ext cx="1025743" cy="0"/>
          </a:xfrm>
          <a:prstGeom prst="line">
            <a:avLst/>
          </a:prstGeom>
          <a:ln cap="flat" w="38100">
            <a:solidFill>
              <a:srgbClr val="000000"/>
            </a:solidFill>
            <a:prstDash val="solid"/>
            <a:headEnd type="none" len="sm" w="sm"/>
            <a:tailEnd type="arrow" len="sm" w="med"/>
          </a:ln>
        </p:spPr>
      </p:sp>
      <p:sp>
        <p:nvSpPr>
          <p:cNvPr name="Freeform 7" id="7"/>
          <p:cNvSpPr/>
          <p:nvPr/>
        </p:nvSpPr>
        <p:spPr>
          <a:xfrm flipH="false" flipV="false" rot="0">
            <a:off x="4334006" y="4421507"/>
            <a:ext cx="2246099" cy="873483"/>
          </a:xfrm>
          <a:custGeom>
            <a:avLst/>
            <a:gdLst/>
            <a:ahLst/>
            <a:cxnLst/>
            <a:rect r="r" b="b" t="t" l="l"/>
            <a:pathLst>
              <a:path h="873483" w="2246099">
                <a:moveTo>
                  <a:pt x="0" y="0"/>
                </a:moveTo>
                <a:lnTo>
                  <a:pt x="2246099" y="0"/>
                </a:lnTo>
                <a:lnTo>
                  <a:pt x="2246099" y="873482"/>
                </a:lnTo>
                <a:lnTo>
                  <a:pt x="0" y="873482"/>
                </a:lnTo>
                <a:lnTo>
                  <a:pt x="0" y="0"/>
                </a:lnTo>
                <a:close/>
              </a:path>
            </a:pathLst>
          </a:custGeom>
          <a:blipFill>
            <a:blip r:embed="rId8"/>
            <a:stretch>
              <a:fillRect l="0" t="0" r="0" b="0"/>
            </a:stretch>
          </a:blipFill>
        </p:spPr>
      </p:sp>
      <p:sp>
        <p:nvSpPr>
          <p:cNvPr name="Freeform 8" id="8"/>
          <p:cNvSpPr/>
          <p:nvPr/>
        </p:nvSpPr>
        <p:spPr>
          <a:xfrm flipH="false" flipV="false" rot="0">
            <a:off x="4823381" y="3102913"/>
            <a:ext cx="1100921" cy="1137619"/>
          </a:xfrm>
          <a:custGeom>
            <a:avLst/>
            <a:gdLst/>
            <a:ahLst/>
            <a:cxnLst/>
            <a:rect r="r" b="b" t="t" l="l"/>
            <a:pathLst>
              <a:path h="1137619" w="1100921">
                <a:moveTo>
                  <a:pt x="0" y="0"/>
                </a:moveTo>
                <a:lnTo>
                  <a:pt x="1100921" y="0"/>
                </a:lnTo>
                <a:lnTo>
                  <a:pt x="1100921" y="1137619"/>
                </a:lnTo>
                <a:lnTo>
                  <a:pt x="0" y="1137619"/>
                </a:lnTo>
                <a:lnTo>
                  <a:pt x="0" y="0"/>
                </a:lnTo>
                <a:close/>
              </a:path>
            </a:pathLst>
          </a:custGeom>
          <a:blipFill>
            <a:blip r:embed="rId9"/>
            <a:stretch>
              <a:fillRect l="0" t="0" r="0" b="0"/>
            </a:stretch>
          </a:blipFill>
        </p:spPr>
      </p:sp>
      <p:sp>
        <p:nvSpPr>
          <p:cNvPr name="AutoShape 9" id="9"/>
          <p:cNvSpPr/>
          <p:nvPr/>
        </p:nvSpPr>
        <p:spPr>
          <a:xfrm flipV="true">
            <a:off x="6580105" y="4595825"/>
            <a:ext cx="1025743" cy="0"/>
          </a:xfrm>
          <a:prstGeom prst="line">
            <a:avLst/>
          </a:prstGeom>
          <a:ln cap="flat" w="38100">
            <a:solidFill>
              <a:srgbClr val="000000"/>
            </a:solidFill>
            <a:prstDash val="solid"/>
            <a:headEnd type="none" len="sm" w="sm"/>
            <a:tailEnd type="arrow" len="sm" w="med"/>
          </a:ln>
        </p:spPr>
      </p:sp>
      <p:sp>
        <p:nvSpPr>
          <p:cNvPr name="Freeform 10" id="10"/>
          <p:cNvSpPr/>
          <p:nvPr/>
        </p:nvSpPr>
        <p:spPr>
          <a:xfrm flipH="false" flipV="false" rot="0">
            <a:off x="8263073" y="3774381"/>
            <a:ext cx="1470733" cy="1369119"/>
          </a:xfrm>
          <a:custGeom>
            <a:avLst/>
            <a:gdLst/>
            <a:ahLst/>
            <a:cxnLst/>
            <a:rect r="r" b="b" t="t" l="l"/>
            <a:pathLst>
              <a:path h="1369119" w="1470733">
                <a:moveTo>
                  <a:pt x="0" y="0"/>
                </a:moveTo>
                <a:lnTo>
                  <a:pt x="1470733" y="0"/>
                </a:lnTo>
                <a:lnTo>
                  <a:pt x="1470733" y="1369119"/>
                </a:lnTo>
                <a:lnTo>
                  <a:pt x="0" y="13691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028700" y="1633205"/>
            <a:ext cx="8476083" cy="1293495"/>
          </a:xfrm>
          <a:prstGeom prst="rect">
            <a:avLst/>
          </a:prstGeom>
        </p:spPr>
        <p:txBody>
          <a:bodyPr anchor="t" rtlCol="false" tIns="0" lIns="0" bIns="0" rIns="0">
            <a:spAutoFit/>
          </a:bodyPr>
          <a:lstStyle/>
          <a:p>
            <a:pPr algn="l">
              <a:lnSpc>
                <a:spcPts val="10080"/>
              </a:lnSpc>
              <a:spcBef>
                <a:spcPct val="0"/>
              </a:spcBef>
            </a:pPr>
            <a:r>
              <a:rPr lang="en-US" sz="7200">
                <a:solidFill>
                  <a:srgbClr val="41B8D5"/>
                </a:solidFill>
                <a:latin typeface="Poppins Bold"/>
              </a:rPr>
              <a:t>ETL Pipeline</a:t>
            </a:r>
          </a:p>
        </p:txBody>
      </p:sp>
      <p:sp>
        <p:nvSpPr>
          <p:cNvPr name="Freeform 12" id="12"/>
          <p:cNvSpPr/>
          <p:nvPr/>
        </p:nvSpPr>
        <p:spPr>
          <a:xfrm flipH="false" flipV="false" rot="0">
            <a:off x="7875390" y="2839330"/>
            <a:ext cx="2246099" cy="873483"/>
          </a:xfrm>
          <a:custGeom>
            <a:avLst/>
            <a:gdLst/>
            <a:ahLst/>
            <a:cxnLst/>
            <a:rect r="r" b="b" t="t" l="l"/>
            <a:pathLst>
              <a:path h="873483" w="2246099">
                <a:moveTo>
                  <a:pt x="0" y="0"/>
                </a:moveTo>
                <a:lnTo>
                  <a:pt x="2246099" y="0"/>
                </a:lnTo>
                <a:lnTo>
                  <a:pt x="2246099" y="873483"/>
                </a:lnTo>
                <a:lnTo>
                  <a:pt x="0" y="873483"/>
                </a:lnTo>
                <a:lnTo>
                  <a:pt x="0" y="0"/>
                </a:lnTo>
                <a:close/>
              </a:path>
            </a:pathLst>
          </a:custGeom>
          <a:blipFill>
            <a:blip r:embed="rId8"/>
            <a:stretch>
              <a:fillRect l="0" t="0" r="0" b="0"/>
            </a:stretch>
          </a:blipFill>
        </p:spPr>
      </p:sp>
      <p:sp>
        <p:nvSpPr>
          <p:cNvPr name="AutoShape 13" id="13"/>
          <p:cNvSpPr/>
          <p:nvPr/>
        </p:nvSpPr>
        <p:spPr>
          <a:xfrm flipV="true">
            <a:off x="10572391" y="3380229"/>
            <a:ext cx="1025743" cy="1197314"/>
          </a:xfrm>
          <a:prstGeom prst="line">
            <a:avLst/>
          </a:prstGeom>
          <a:ln cap="flat" w="38100">
            <a:solidFill>
              <a:srgbClr val="000000"/>
            </a:solidFill>
            <a:prstDash val="solid"/>
            <a:headEnd type="none" len="sm" w="sm"/>
            <a:tailEnd type="arrow" len="sm" w="med"/>
          </a:ln>
        </p:spPr>
      </p:sp>
      <p:sp>
        <p:nvSpPr>
          <p:cNvPr name="Freeform 14" id="14"/>
          <p:cNvSpPr/>
          <p:nvPr/>
        </p:nvSpPr>
        <p:spPr>
          <a:xfrm flipH="false" flipV="false" rot="0">
            <a:off x="12188605" y="1833230"/>
            <a:ext cx="1795692" cy="1785897"/>
          </a:xfrm>
          <a:custGeom>
            <a:avLst/>
            <a:gdLst/>
            <a:ahLst/>
            <a:cxnLst/>
            <a:rect r="r" b="b" t="t" l="l"/>
            <a:pathLst>
              <a:path h="1785897" w="1795692">
                <a:moveTo>
                  <a:pt x="0" y="0"/>
                </a:moveTo>
                <a:lnTo>
                  <a:pt x="1795692" y="0"/>
                </a:lnTo>
                <a:lnTo>
                  <a:pt x="1795692" y="1785898"/>
                </a:lnTo>
                <a:lnTo>
                  <a:pt x="0" y="17858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2337366" y="3971553"/>
            <a:ext cx="1646931" cy="1485232"/>
          </a:xfrm>
          <a:custGeom>
            <a:avLst/>
            <a:gdLst/>
            <a:ahLst/>
            <a:cxnLst/>
            <a:rect r="r" b="b" t="t" l="l"/>
            <a:pathLst>
              <a:path h="1485232" w="1646931">
                <a:moveTo>
                  <a:pt x="0" y="0"/>
                </a:moveTo>
                <a:lnTo>
                  <a:pt x="1646931" y="0"/>
                </a:lnTo>
                <a:lnTo>
                  <a:pt x="1646931" y="1485232"/>
                </a:lnTo>
                <a:lnTo>
                  <a:pt x="0" y="14852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16" id="16"/>
          <p:cNvSpPr/>
          <p:nvPr/>
        </p:nvSpPr>
        <p:spPr>
          <a:xfrm>
            <a:off x="10572391" y="4614875"/>
            <a:ext cx="1334243" cy="19050"/>
          </a:xfrm>
          <a:prstGeom prst="line">
            <a:avLst/>
          </a:prstGeom>
          <a:ln cap="flat" w="38100">
            <a:solidFill>
              <a:srgbClr val="000000"/>
            </a:solidFill>
            <a:prstDash val="solid"/>
            <a:headEnd type="none" len="sm" w="sm"/>
            <a:tailEnd type="arrow" len="sm" w="med"/>
          </a:ln>
        </p:spPr>
      </p:sp>
      <p:sp>
        <p:nvSpPr>
          <p:cNvPr name="AutoShape 17" id="17"/>
          <p:cNvSpPr/>
          <p:nvPr/>
        </p:nvSpPr>
        <p:spPr>
          <a:xfrm>
            <a:off x="10572391" y="4633925"/>
            <a:ext cx="1025743" cy="1346738"/>
          </a:xfrm>
          <a:prstGeom prst="line">
            <a:avLst/>
          </a:prstGeom>
          <a:ln cap="flat" w="38100">
            <a:solidFill>
              <a:srgbClr val="000000"/>
            </a:solidFill>
            <a:prstDash val="solid"/>
            <a:headEnd type="none" len="sm" w="sm"/>
            <a:tailEnd type="arrow" len="sm" w="med"/>
          </a:ln>
        </p:spPr>
      </p:sp>
      <p:sp>
        <p:nvSpPr>
          <p:cNvPr name="Freeform 18" id="18"/>
          <p:cNvSpPr/>
          <p:nvPr/>
        </p:nvSpPr>
        <p:spPr>
          <a:xfrm flipH="false" flipV="false" rot="0">
            <a:off x="12337366" y="6171160"/>
            <a:ext cx="1905140" cy="1385556"/>
          </a:xfrm>
          <a:custGeom>
            <a:avLst/>
            <a:gdLst/>
            <a:ahLst/>
            <a:cxnLst/>
            <a:rect r="r" b="b" t="t" l="l"/>
            <a:pathLst>
              <a:path h="1385556" w="1905140">
                <a:moveTo>
                  <a:pt x="0" y="0"/>
                </a:moveTo>
                <a:lnTo>
                  <a:pt x="1905140" y="0"/>
                </a:lnTo>
                <a:lnTo>
                  <a:pt x="1905140" y="1385556"/>
                </a:lnTo>
                <a:lnTo>
                  <a:pt x="0" y="138555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9" id="19"/>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ENGINEER</a:t>
            </a:r>
          </a:p>
        </p:txBody>
      </p:sp>
      <p:sp>
        <p:nvSpPr>
          <p:cNvPr name="TextBox 20" id="20"/>
          <p:cNvSpPr txBox="true"/>
          <p:nvPr/>
        </p:nvSpPr>
        <p:spPr>
          <a:xfrm rot="0">
            <a:off x="4445940" y="5361664"/>
            <a:ext cx="2022231" cy="717550"/>
          </a:xfrm>
          <a:prstGeom prst="rect">
            <a:avLst/>
          </a:prstGeom>
        </p:spPr>
        <p:txBody>
          <a:bodyPr anchor="t" rtlCol="false" tIns="0" lIns="0" bIns="0" rIns="0">
            <a:spAutoFit/>
          </a:bodyPr>
          <a:lstStyle/>
          <a:p>
            <a:pPr algn="ctr">
              <a:lnSpc>
                <a:spcPts val="5599"/>
              </a:lnSpc>
              <a:spcBef>
                <a:spcPct val="0"/>
              </a:spcBef>
            </a:pPr>
            <a:r>
              <a:rPr lang="en-US" sz="3999">
                <a:solidFill>
                  <a:srgbClr val="41B8D5"/>
                </a:solidFill>
                <a:latin typeface="Poppins Bold"/>
              </a:rPr>
              <a:t>Extract</a:t>
            </a:r>
          </a:p>
        </p:txBody>
      </p:sp>
      <p:sp>
        <p:nvSpPr>
          <p:cNvPr name="TextBox 21" id="21"/>
          <p:cNvSpPr txBox="true"/>
          <p:nvPr/>
        </p:nvSpPr>
        <p:spPr>
          <a:xfrm rot="0">
            <a:off x="7605848" y="5361664"/>
            <a:ext cx="2856781" cy="717550"/>
          </a:xfrm>
          <a:prstGeom prst="rect">
            <a:avLst/>
          </a:prstGeom>
        </p:spPr>
        <p:txBody>
          <a:bodyPr anchor="t" rtlCol="false" tIns="0" lIns="0" bIns="0" rIns="0">
            <a:spAutoFit/>
          </a:bodyPr>
          <a:lstStyle/>
          <a:p>
            <a:pPr algn="ctr">
              <a:lnSpc>
                <a:spcPts val="5599"/>
              </a:lnSpc>
              <a:spcBef>
                <a:spcPct val="0"/>
              </a:spcBef>
            </a:pPr>
            <a:r>
              <a:rPr lang="en-US" sz="3999">
                <a:solidFill>
                  <a:srgbClr val="41B8D5"/>
                </a:solidFill>
                <a:latin typeface="Poppins Bold"/>
              </a:rPr>
              <a:t>Transform</a:t>
            </a:r>
          </a:p>
        </p:txBody>
      </p:sp>
      <p:sp>
        <p:nvSpPr>
          <p:cNvPr name="TextBox 22" id="22"/>
          <p:cNvSpPr txBox="true"/>
          <p:nvPr/>
        </p:nvSpPr>
        <p:spPr>
          <a:xfrm rot="0">
            <a:off x="13984297" y="1957829"/>
            <a:ext cx="2856781" cy="1422400"/>
          </a:xfrm>
          <a:prstGeom prst="rect">
            <a:avLst/>
          </a:prstGeom>
        </p:spPr>
        <p:txBody>
          <a:bodyPr anchor="t" rtlCol="false" tIns="0" lIns="0" bIns="0" rIns="0">
            <a:spAutoFit/>
          </a:bodyPr>
          <a:lstStyle/>
          <a:p>
            <a:pPr algn="ctr">
              <a:lnSpc>
                <a:spcPts val="5599"/>
              </a:lnSpc>
              <a:spcBef>
                <a:spcPct val="0"/>
              </a:spcBef>
            </a:pPr>
            <a:r>
              <a:rPr lang="en-US" sz="3999">
                <a:solidFill>
                  <a:srgbClr val="41B8D5"/>
                </a:solidFill>
                <a:latin typeface="Poppins Bold"/>
              </a:rPr>
              <a:t>Load to Python</a:t>
            </a:r>
          </a:p>
        </p:txBody>
      </p:sp>
      <p:sp>
        <p:nvSpPr>
          <p:cNvPr name="TextBox 23" id="23"/>
          <p:cNvSpPr txBox="true"/>
          <p:nvPr/>
        </p:nvSpPr>
        <p:spPr>
          <a:xfrm rot="0">
            <a:off x="13984297" y="3981774"/>
            <a:ext cx="2856781" cy="717550"/>
          </a:xfrm>
          <a:prstGeom prst="rect">
            <a:avLst/>
          </a:prstGeom>
        </p:spPr>
        <p:txBody>
          <a:bodyPr anchor="t" rtlCol="false" tIns="0" lIns="0" bIns="0" rIns="0">
            <a:spAutoFit/>
          </a:bodyPr>
          <a:lstStyle/>
          <a:p>
            <a:pPr algn="ctr">
              <a:lnSpc>
                <a:spcPts val="5599"/>
              </a:lnSpc>
              <a:spcBef>
                <a:spcPct val="0"/>
              </a:spcBef>
            </a:pPr>
            <a:r>
              <a:rPr lang="en-US" sz="3999">
                <a:solidFill>
                  <a:srgbClr val="41B8D5"/>
                </a:solidFill>
                <a:latin typeface="Poppins Bold"/>
              </a:rPr>
              <a:t>Load to BI</a:t>
            </a:r>
          </a:p>
        </p:txBody>
      </p:sp>
      <p:sp>
        <p:nvSpPr>
          <p:cNvPr name="TextBox 24" id="24"/>
          <p:cNvSpPr txBox="true"/>
          <p:nvPr/>
        </p:nvSpPr>
        <p:spPr>
          <a:xfrm rot="0">
            <a:off x="14242506" y="5964915"/>
            <a:ext cx="2856781" cy="2127250"/>
          </a:xfrm>
          <a:prstGeom prst="rect">
            <a:avLst/>
          </a:prstGeom>
        </p:spPr>
        <p:txBody>
          <a:bodyPr anchor="t" rtlCol="false" tIns="0" lIns="0" bIns="0" rIns="0">
            <a:spAutoFit/>
          </a:bodyPr>
          <a:lstStyle/>
          <a:p>
            <a:pPr algn="ctr">
              <a:lnSpc>
                <a:spcPts val="5599"/>
              </a:lnSpc>
              <a:spcBef>
                <a:spcPct val="0"/>
              </a:spcBef>
            </a:pPr>
            <a:r>
              <a:rPr lang="en-US" sz="3999">
                <a:solidFill>
                  <a:srgbClr val="41B8D5"/>
                </a:solidFill>
                <a:latin typeface="Poppins Bold"/>
              </a:rPr>
              <a:t>Load to local directory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011347" y="1805365"/>
            <a:ext cx="2497662" cy="8115257"/>
          </a:xfrm>
          <a:custGeom>
            <a:avLst/>
            <a:gdLst/>
            <a:ahLst/>
            <a:cxnLst/>
            <a:rect r="r" b="b" t="t" l="l"/>
            <a:pathLst>
              <a:path h="8115257" w="2497662">
                <a:moveTo>
                  <a:pt x="0" y="0"/>
                </a:moveTo>
                <a:lnTo>
                  <a:pt x="2497662" y="0"/>
                </a:lnTo>
                <a:lnTo>
                  <a:pt x="2497662" y="8115256"/>
                </a:lnTo>
                <a:lnTo>
                  <a:pt x="0" y="8115256"/>
                </a:lnTo>
                <a:lnTo>
                  <a:pt x="0" y="0"/>
                </a:lnTo>
                <a:close/>
              </a:path>
            </a:pathLst>
          </a:custGeom>
          <a:blipFill>
            <a:blip r:embed="rId7"/>
            <a:stretch>
              <a:fillRect l="-1701" t="-732" r="-118509" b="0"/>
            </a:stretch>
          </a:blipFill>
        </p:spPr>
      </p:sp>
      <p:sp>
        <p:nvSpPr>
          <p:cNvPr name="Freeform 6" id="6"/>
          <p:cNvSpPr/>
          <p:nvPr/>
        </p:nvSpPr>
        <p:spPr>
          <a:xfrm flipH="false" flipV="false" rot="0">
            <a:off x="5016515" y="3169848"/>
            <a:ext cx="2497662" cy="2432702"/>
          </a:xfrm>
          <a:custGeom>
            <a:avLst/>
            <a:gdLst/>
            <a:ahLst/>
            <a:cxnLst/>
            <a:rect r="r" b="b" t="t" l="l"/>
            <a:pathLst>
              <a:path h="2432702" w="2497662">
                <a:moveTo>
                  <a:pt x="0" y="0"/>
                </a:moveTo>
                <a:lnTo>
                  <a:pt x="2497662" y="0"/>
                </a:lnTo>
                <a:lnTo>
                  <a:pt x="2497662" y="2432702"/>
                </a:lnTo>
                <a:lnTo>
                  <a:pt x="0" y="2432702"/>
                </a:lnTo>
                <a:lnTo>
                  <a:pt x="0" y="0"/>
                </a:lnTo>
                <a:close/>
              </a:path>
            </a:pathLst>
          </a:custGeom>
          <a:blipFill>
            <a:blip r:embed="rId7"/>
            <a:stretch>
              <a:fillRect l="-167320" t="-3418" r="-2081" b="-307680"/>
            </a:stretch>
          </a:blipFill>
        </p:spPr>
      </p:sp>
      <p:sp>
        <p:nvSpPr>
          <p:cNvPr name="TextBox 7" id="7"/>
          <p:cNvSpPr txBox="true"/>
          <p:nvPr/>
        </p:nvSpPr>
        <p:spPr>
          <a:xfrm rot="0">
            <a:off x="1028700" y="1633205"/>
            <a:ext cx="6836190" cy="1293495"/>
          </a:xfrm>
          <a:prstGeom prst="rect">
            <a:avLst/>
          </a:prstGeom>
        </p:spPr>
        <p:txBody>
          <a:bodyPr anchor="t" rtlCol="false" tIns="0" lIns="0" bIns="0" rIns="0">
            <a:spAutoFit/>
          </a:bodyPr>
          <a:lstStyle/>
          <a:p>
            <a:pPr algn="l">
              <a:lnSpc>
                <a:spcPts val="10080"/>
              </a:lnSpc>
              <a:spcBef>
                <a:spcPct val="0"/>
              </a:spcBef>
            </a:pPr>
            <a:r>
              <a:rPr lang="en-US" sz="7200">
                <a:solidFill>
                  <a:srgbClr val="41B8D5"/>
                </a:solidFill>
                <a:latin typeface="Poppins Bold"/>
              </a:rPr>
              <a:t>Raw Data</a:t>
            </a:r>
          </a:p>
        </p:txBody>
      </p:sp>
      <p:sp>
        <p:nvSpPr>
          <p:cNvPr name="TextBox 8" id="8"/>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ENGINEER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589749" y="0"/>
            <a:ext cx="17108501" cy="10327313"/>
          </a:xfrm>
          <a:custGeom>
            <a:avLst/>
            <a:gdLst/>
            <a:ahLst/>
            <a:cxnLst/>
            <a:rect r="r" b="b" t="t" l="l"/>
            <a:pathLst>
              <a:path h="10327313" w="17108501">
                <a:moveTo>
                  <a:pt x="0" y="0"/>
                </a:moveTo>
                <a:lnTo>
                  <a:pt x="17108502" y="0"/>
                </a:lnTo>
                <a:lnTo>
                  <a:pt x="17108502" y="10327313"/>
                </a:lnTo>
                <a:lnTo>
                  <a:pt x="0" y="10327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23536" y="9031732"/>
            <a:ext cx="1264464" cy="1255268"/>
          </a:xfrm>
          <a:custGeom>
            <a:avLst/>
            <a:gdLst/>
            <a:ahLst/>
            <a:cxnLst/>
            <a:rect r="r" b="b" t="t" l="l"/>
            <a:pathLst>
              <a:path h="1255268" w="1264464">
                <a:moveTo>
                  <a:pt x="0" y="0"/>
                </a:moveTo>
                <a:lnTo>
                  <a:pt x="1264464" y="0"/>
                </a:lnTo>
                <a:lnTo>
                  <a:pt x="1264464" y="1255268"/>
                </a:lnTo>
                <a:lnTo>
                  <a:pt x="0" y="1255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50969" y="3036086"/>
            <a:ext cx="9907628" cy="6352030"/>
          </a:xfrm>
          <a:custGeom>
            <a:avLst/>
            <a:gdLst/>
            <a:ahLst/>
            <a:cxnLst/>
            <a:rect r="r" b="b" t="t" l="l"/>
            <a:pathLst>
              <a:path h="6352030" w="9907628">
                <a:moveTo>
                  <a:pt x="0" y="0"/>
                </a:moveTo>
                <a:lnTo>
                  <a:pt x="9907628" y="0"/>
                </a:lnTo>
                <a:lnTo>
                  <a:pt x="9907628" y="6352029"/>
                </a:lnTo>
                <a:lnTo>
                  <a:pt x="0" y="6352029"/>
                </a:lnTo>
                <a:lnTo>
                  <a:pt x="0" y="0"/>
                </a:lnTo>
                <a:close/>
              </a:path>
            </a:pathLst>
          </a:custGeom>
          <a:blipFill>
            <a:blip r:embed="rId7"/>
            <a:stretch>
              <a:fillRect l="0" t="0" r="-618" b="-2413"/>
            </a:stretch>
          </a:blipFill>
        </p:spPr>
      </p:sp>
      <p:sp>
        <p:nvSpPr>
          <p:cNvPr name="TextBox 6" id="6"/>
          <p:cNvSpPr txBox="true"/>
          <p:nvPr/>
        </p:nvSpPr>
        <p:spPr>
          <a:xfrm rot="0">
            <a:off x="1028700" y="1633205"/>
            <a:ext cx="8476083" cy="1977390"/>
          </a:xfrm>
          <a:prstGeom prst="rect">
            <a:avLst/>
          </a:prstGeom>
        </p:spPr>
        <p:txBody>
          <a:bodyPr anchor="t" rtlCol="false" tIns="0" lIns="0" bIns="0" rIns="0">
            <a:spAutoFit/>
          </a:bodyPr>
          <a:lstStyle/>
          <a:p>
            <a:pPr algn="l">
              <a:lnSpc>
                <a:spcPts val="10080"/>
              </a:lnSpc>
            </a:pPr>
            <a:r>
              <a:rPr lang="en-US" sz="7200">
                <a:solidFill>
                  <a:srgbClr val="41B8D5"/>
                </a:solidFill>
                <a:latin typeface="Poppins Bold"/>
              </a:rPr>
              <a:t>Normalized Data</a:t>
            </a:r>
          </a:p>
          <a:p>
            <a:pPr algn="l">
              <a:lnSpc>
                <a:spcPts val="5040"/>
              </a:lnSpc>
              <a:spcBef>
                <a:spcPct val="0"/>
              </a:spcBef>
            </a:pPr>
          </a:p>
        </p:txBody>
      </p:sp>
      <p:sp>
        <p:nvSpPr>
          <p:cNvPr name="TextBox 7" id="7"/>
          <p:cNvSpPr txBox="true"/>
          <p:nvPr/>
        </p:nvSpPr>
        <p:spPr>
          <a:xfrm rot="0">
            <a:off x="2678474" y="400050"/>
            <a:ext cx="14162604" cy="1082265"/>
          </a:xfrm>
          <a:prstGeom prst="rect">
            <a:avLst/>
          </a:prstGeom>
        </p:spPr>
        <p:txBody>
          <a:bodyPr anchor="t" rtlCol="false" tIns="0" lIns="0" bIns="0" rIns="0">
            <a:spAutoFit/>
          </a:bodyPr>
          <a:lstStyle/>
          <a:p>
            <a:pPr algn="l">
              <a:lnSpc>
                <a:spcPts val="7515"/>
              </a:lnSpc>
            </a:pPr>
            <a:r>
              <a:rPr lang="en-US" sz="9759">
                <a:solidFill>
                  <a:srgbClr val="E17E3F"/>
                </a:solidFill>
                <a:latin typeface="Baloo Bhaijaan"/>
              </a:rPr>
              <a:t>DATA ENGINEER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DAGHJNTiINY</dc:identifier>
  <dcterms:modified xsi:type="dcterms:W3CDTF">2011-08-01T06:04:30Z</dcterms:modified>
  <cp:revision>1</cp:revision>
  <dc:title>Copy of Green Orange Playful Animated Group Project Presentation</dc:title>
</cp:coreProperties>
</file>